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Proxima Nova"/>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05643C-A232-4F5E-B51E-3AC7EE45D41F}">
  <a:tblStyle styleId="{1D05643C-A232-4F5E-B51E-3AC7EE45D41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roximaNova-regular.fntdata"/><Relationship Id="rId25" Type="http://schemas.openxmlformats.org/officeDocument/2006/relationships/slide" Target="slides/slide19.xml"/><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3246cca81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3246cca81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3246cca81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c3246cca81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c3246cca81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c3246cca81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6b1e6f6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6b1e6f6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c6b1e6f66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c6b1e6f66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c6b1e6f66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c6b1e6f66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c3246cca81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c3246cca81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c6b1e6f66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c6b1e6f66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c6b1e6f66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c6b1e6f66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c3246cca81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c3246cca81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c3246cca81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c3246cca81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3246cca81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3246cca81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3246cca81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3246cca81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3246cca81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3246cca81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3246cca81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3246cca81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80eaab904_0_5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80eaab90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3246cca81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3246cca81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3246cca81_0_27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3246cca81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c3246cca81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c3246cca81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ocs.google.com/document/d/1N0sMODxBl2hcPGPxc5h3pdClHsgZDNh2i4fSZ3PWk2k/ed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assets.publishing.service.gov.uk/government/uploads/system/uploads/attachment_data/file/919166/ITT_core_content_framework_.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hyperlink" Target="https://www.loom.com/share/317c964740cb471a9fc8a4f32a2d846b" TargetMode="External"/><Relationship Id="rId10" Type="http://schemas.openxmlformats.org/officeDocument/2006/relationships/hyperlink" Target="https://www.loom.com/share/317c964740cb471a9fc8a4f32a2d846b" TargetMode="External"/><Relationship Id="rId13" Type="http://schemas.openxmlformats.org/officeDocument/2006/relationships/hyperlink" Target="https://drive.google.com/file/d/1jiQ5PBVXEeMKVrDdQsLaY5Sy6JCW-QRj/view" TargetMode="External"/><Relationship Id="rId12" Type="http://schemas.openxmlformats.org/officeDocument/2006/relationships/hyperlink" Target="https://drive.google.com/file/d/1jiQ5PBVXEeMKVrDdQsLaY5Sy6JCW-QRj/view"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rk.ac.uk/education/pgce/mentors/" TargetMode="External"/><Relationship Id="rId4" Type="http://schemas.openxmlformats.org/officeDocument/2006/relationships/hyperlink" Target="https://www.york.ac.uk/education/pgce/mentors/mentor-pack/" TargetMode="External"/><Relationship Id="rId9" Type="http://schemas.openxmlformats.org/officeDocument/2006/relationships/hyperlink" Target="https://www.loom.com/share/317c964740cb471a9fc8a4f32a2d846b" TargetMode="External"/><Relationship Id="rId14" Type="http://schemas.openxmlformats.org/officeDocument/2006/relationships/hyperlink" Target="https://drive.google.com/file/d/1jiQ5PBVXEeMKVrDdQsLaY5Sy6JCW-QRj/view" TargetMode="External"/><Relationship Id="rId5" Type="http://schemas.openxmlformats.org/officeDocument/2006/relationships/hyperlink" Target="https://www.york.ac.uk/education/pgce/mentors/mentor-pack/geography/" TargetMode="External"/><Relationship Id="rId6" Type="http://schemas.openxmlformats.org/officeDocument/2006/relationships/hyperlink" Target="https://docs.google.com/document/d/1VKY8bakL_XSXzxIVtIGmUdgFX4mBMNJIsZ6XfZIrX3s/edit" TargetMode="External"/><Relationship Id="rId7" Type="http://schemas.openxmlformats.org/officeDocument/2006/relationships/hyperlink" Target="https://docs.google.com/document/d/1VKY8bakL_XSXzxIVtIGmUdgFX4mBMNJIsZ6XfZIrX3s/edit" TargetMode="External"/><Relationship Id="rId8" Type="http://schemas.openxmlformats.org/officeDocument/2006/relationships/hyperlink" Target="https://docs.google.com/document/d/1VKY8bakL_XSXzxIVtIGmUdgFX4mBMNJIsZ6XfZIrX3s/ed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title"/>
          </p:nvPr>
        </p:nvSpPr>
        <p:spPr>
          <a:xfrm>
            <a:off x="265500" y="1205825"/>
            <a:ext cx="4045200" cy="1509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a:latin typeface="Calibri"/>
                <a:ea typeface="Calibri"/>
                <a:cs typeface="Calibri"/>
                <a:sym typeface="Calibri"/>
              </a:rPr>
              <a:t>Geography Mentor Meeting/ Update</a:t>
            </a:r>
            <a:endParaRPr b="1" i="1">
              <a:latin typeface="Calibri"/>
              <a:ea typeface="Calibri"/>
              <a:cs typeface="Calibri"/>
              <a:sym typeface="Calibri"/>
            </a:endParaRPr>
          </a:p>
        </p:txBody>
      </p:sp>
      <p:sp>
        <p:nvSpPr>
          <p:cNvPr id="60" name="Google Shape;60;p13"/>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i="1" lang="en" sz="4200">
                <a:solidFill>
                  <a:schemeClr val="dk1"/>
                </a:solidFill>
                <a:latin typeface="Calibri"/>
                <a:ea typeface="Calibri"/>
                <a:cs typeface="Calibri"/>
                <a:sym typeface="Calibri"/>
              </a:rPr>
              <a:t>10.3.21</a:t>
            </a:r>
            <a:endParaRPr i="1" sz="4200">
              <a:solidFill>
                <a:schemeClr val="dk1"/>
              </a:solidFill>
              <a:latin typeface="Calibri"/>
              <a:ea typeface="Calibri"/>
              <a:cs typeface="Calibri"/>
              <a:sym typeface="Calibri"/>
            </a:endParaRPr>
          </a:p>
          <a:p>
            <a:pPr indent="0" lvl="0" marL="0" rtl="0" algn="ctr">
              <a:spcBef>
                <a:spcPts val="0"/>
              </a:spcBef>
              <a:spcAft>
                <a:spcPts val="0"/>
              </a:spcAft>
              <a:buNone/>
            </a:pPr>
            <a:r>
              <a:t/>
            </a:r>
            <a:endParaRPr i="1" sz="4200">
              <a:solidFill>
                <a:schemeClr val="dk1"/>
              </a:solidFill>
              <a:latin typeface="Calibri"/>
              <a:ea typeface="Calibri"/>
              <a:cs typeface="Calibri"/>
              <a:sym typeface="Calibri"/>
            </a:endParaRPr>
          </a:p>
          <a:p>
            <a:pPr indent="0" lvl="0" marL="0" rtl="0" algn="ctr">
              <a:spcBef>
                <a:spcPts val="0"/>
              </a:spcBef>
              <a:spcAft>
                <a:spcPts val="0"/>
              </a:spcAft>
              <a:buNone/>
            </a:pPr>
            <a:r>
              <a:rPr i="1" lang="en" sz="4200">
                <a:solidFill>
                  <a:srgbClr val="0000FF"/>
                </a:solidFill>
                <a:latin typeface="Calibri"/>
                <a:ea typeface="Calibri"/>
                <a:cs typeface="Calibri"/>
                <a:sym typeface="Calibri"/>
              </a:rPr>
              <a:t>Georgia Ramsay</a:t>
            </a:r>
            <a:endParaRPr i="1" sz="4200">
              <a:solidFill>
                <a:srgbClr val="0000FF"/>
              </a:solidFill>
              <a:latin typeface="Calibri"/>
              <a:ea typeface="Calibri"/>
              <a:cs typeface="Calibri"/>
              <a:sym typeface="Calibri"/>
            </a:endParaRPr>
          </a:p>
        </p:txBody>
      </p:sp>
      <p:sp>
        <p:nvSpPr>
          <p:cNvPr id="61" name="Google Shape;61;p13"/>
          <p:cNvSpPr txBox="1"/>
          <p:nvPr>
            <p:ph idx="2" type="body"/>
          </p:nvPr>
        </p:nvSpPr>
        <p:spPr>
          <a:xfrm>
            <a:off x="4953425" y="34785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2300" u="sng">
                <a:latin typeface="Calibri"/>
                <a:ea typeface="Calibri"/>
                <a:cs typeface="Calibri"/>
                <a:sym typeface="Calibri"/>
              </a:rPr>
              <a:t>Agenda</a:t>
            </a:r>
            <a:endParaRPr b="1" sz="2300" u="sng">
              <a:latin typeface="Calibri"/>
              <a:ea typeface="Calibri"/>
              <a:cs typeface="Calibri"/>
              <a:sym typeface="Calibri"/>
            </a:endParaRPr>
          </a:p>
          <a:p>
            <a:pPr indent="-374650" lvl="0" marL="457200" rtl="0" algn="l">
              <a:spcBef>
                <a:spcPts val="1200"/>
              </a:spcBef>
              <a:spcAft>
                <a:spcPts val="0"/>
              </a:spcAft>
              <a:buSzPts val="2300"/>
              <a:buFont typeface="Calibri"/>
              <a:buAutoNum type="arabicPeriod"/>
            </a:pPr>
            <a:r>
              <a:rPr lang="en" sz="2300">
                <a:latin typeface="Calibri"/>
                <a:ea typeface="Calibri"/>
                <a:cs typeface="Calibri"/>
                <a:sym typeface="Calibri"/>
              </a:rPr>
              <a:t>Placement</a:t>
            </a:r>
            <a:r>
              <a:rPr lang="en" sz="2300">
                <a:latin typeface="Calibri"/>
                <a:ea typeface="Calibri"/>
                <a:cs typeface="Calibri"/>
                <a:sym typeface="Calibri"/>
              </a:rPr>
              <a:t> 2 guidance</a:t>
            </a:r>
            <a:endParaRPr sz="2300">
              <a:latin typeface="Calibri"/>
              <a:ea typeface="Calibri"/>
              <a:cs typeface="Calibri"/>
              <a:sym typeface="Calibri"/>
            </a:endParaRPr>
          </a:p>
          <a:p>
            <a:pPr indent="-374650" lvl="0" marL="457200" rtl="0" algn="l">
              <a:spcBef>
                <a:spcPts val="0"/>
              </a:spcBef>
              <a:spcAft>
                <a:spcPts val="0"/>
              </a:spcAft>
              <a:buSzPts val="2300"/>
              <a:buFont typeface="Calibri"/>
              <a:buAutoNum type="arabicPeriod"/>
            </a:pPr>
            <a:r>
              <a:rPr lang="en" sz="2300">
                <a:latin typeface="Calibri"/>
                <a:ea typeface="Calibri"/>
                <a:cs typeface="Calibri"/>
                <a:sym typeface="Calibri"/>
              </a:rPr>
              <a:t>Ofsted for ITE - what this means for us as mentors</a:t>
            </a:r>
            <a:endParaRPr sz="2300">
              <a:latin typeface="Calibri"/>
              <a:ea typeface="Calibri"/>
              <a:cs typeface="Calibri"/>
              <a:sym typeface="Calibri"/>
            </a:endParaRPr>
          </a:p>
          <a:p>
            <a:pPr indent="-374650" lvl="0" marL="457200" rtl="0" algn="l">
              <a:spcBef>
                <a:spcPts val="0"/>
              </a:spcBef>
              <a:spcAft>
                <a:spcPts val="0"/>
              </a:spcAft>
              <a:buSzPts val="2300"/>
              <a:buFont typeface="Calibri"/>
              <a:buAutoNum type="arabicPeriod"/>
            </a:pPr>
            <a:r>
              <a:rPr lang="en" sz="2300">
                <a:latin typeface="Calibri"/>
                <a:ea typeface="Calibri"/>
                <a:cs typeface="Calibri"/>
                <a:sym typeface="Calibri"/>
              </a:rPr>
              <a:t>Core Content Framework (CCF)</a:t>
            </a:r>
            <a:endParaRPr sz="2300">
              <a:latin typeface="Calibri"/>
              <a:ea typeface="Calibri"/>
              <a:cs typeface="Calibri"/>
              <a:sym typeface="Calibri"/>
            </a:endParaRPr>
          </a:p>
          <a:p>
            <a:pPr indent="-374650" lvl="0" marL="457200" rtl="0" algn="l">
              <a:spcBef>
                <a:spcPts val="0"/>
              </a:spcBef>
              <a:spcAft>
                <a:spcPts val="0"/>
              </a:spcAft>
              <a:buSzPts val="2300"/>
              <a:buFont typeface="Calibri"/>
              <a:buAutoNum type="arabicPeriod"/>
            </a:pPr>
            <a:r>
              <a:rPr lang="en" sz="2300">
                <a:latin typeface="Calibri"/>
                <a:ea typeface="Calibri"/>
                <a:cs typeface="Calibri"/>
                <a:sym typeface="Calibri"/>
              </a:rPr>
              <a:t>AOB</a:t>
            </a:r>
            <a:endParaRPr sz="2300">
              <a:latin typeface="Calibri"/>
              <a:ea typeface="Calibri"/>
              <a:cs typeface="Calibri"/>
              <a:sym typeface="Calibri"/>
            </a:endParaRPr>
          </a:p>
        </p:txBody>
      </p:sp>
      <p:pic>
        <p:nvPicPr>
          <p:cNvPr id="62" name="Google Shape;62;p13"/>
          <p:cNvPicPr preferRelativeResize="0"/>
          <p:nvPr/>
        </p:nvPicPr>
        <p:blipFill>
          <a:blip r:embed="rId3">
            <a:alphaModFix/>
          </a:blip>
          <a:stretch>
            <a:fillRect/>
          </a:stretch>
        </p:blipFill>
        <p:spPr>
          <a:xfrm>
            <a:off x="152400" y="4266901"/>
            <a:ext cx="1919564" cy="724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sz="3200">
                <a:solidFill>
                  <a:srgbClr val="FFFFFF"/>
                </a:solidFill>
                <a:latin typeface="Calibri"/>
                <a:ea typeface="Calibri"/>
                <a:cs typeface="Calibri"/>
                <a:sym typeface="Calibri"/>
              </a:rPr>
              <a:t>Just so you are aware...</a:t>
            </a:r>
            <a:endParaRPr b="1" sz="3200">
              <a:solidFill>
                <a:srgbClr val="FFFFFF"/>
              </a:solidFill>
              <a:latin typeface="Calibri"/>
              <a:ea typeface="Calibri"/>
              <a:cs typeface="Calibri"/>
              <a:sym typeface="Calibri"/>
            </a:endParaRPr>
          </a:p>
        </p:txBody>
      </p:sp>
      <p:sp>
        <p:nvSpPr>
          <p:cNvPr id="151" name="Google Shape;15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69570" lvl="0" marL="457200" rtl="0" algn="l">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On 15th March, I will be launching A</a:t>
            </a:r>
            <a:r>
              <a:rPr lang="en" sz="2400">
                <a:solidFill>
                  <a:srgbClr val="000000"/>
                </a:solidFill>
                <a:latin typeface="Calibri"/>
                <a:ea typeface="Calibri"/>
                <a:cs typeface="Calibri"/>
                <a:sym typeface="Calibri"/>
              </a:rPr>
              <a:t>ssignment</a:t>
            </a:r>
            <a:r>
              <a:rPr lang="en" sz="2400">
                <a:solidFill>
                  <a:srgbClr val="000000"/>
                </a:solidFill>
                <a:latin typeface="Calibri"/>
                <a:ea typeface="Calibri"/>
                <a:cs typeface="Calibri"/>
                <a:sym typeface="Calibri"/>
              </a:rPr>
              <a:t> 3 </a:t>
            </a:r>
            <a:r>
              <a:rPr lang="en" sz="2400">
                <a:solidFill>
                  <a:srgbClr val="000000"/>
                </a:solidFill>
                <a:latin typeface="Calibri"/>
                <a:ea typeface="Calibri"/>
                <a:cs typeface="Calibri"/>
                <a:sym typeface="Calibri"/>
              </a:rPr>
              <a:t>with</a:t>
            </a:r>
            <a:r>
              <a:rPr lang="en" sz="2400">
                <a:solidFill>
                  <a:srgbClr val="000000"/>
                </a:solidFill>
                <a:latin typeface="Calibri"/>
                <a:ea typeface="Calibri"/>
                <a:cs typeface="Calibri"/>
                <a:sym typeface="Calibri"/>
              </a:rPr>
              <a:t> the trainees (deadline 28th May)</a:t>
            </a:r>
            <a:endParaRPr sz="2400">
              <a:solidFill>
                <a:srgbClr val="000000"/>
              </a:solidFill>
              <a:latin typeface="Calibri"/>
              <a:ea typeface="Calibri"/>
              <a:cs typeface="Calibri"/>
              <a:sym typeface="Calibri"/>
            </a:endParaRPr>
          </a:p>
          <a:p>
            <a:pPr indent="0" lvl="0" marL="0" rtl="0" algn="l">
              <a:spcBef>
                <a:spcPts val="1200"/>
              </a:spcBef>
              <a:spcAft>
                <a:spcPts val="0"/>
              </a:spcAft>
              <a:buNone/>
            </a:pPr>
            <a:r>
              <a:rPr b="1" lang="en" sz="2400">
                <a:solidFill>
                  <a:srgbClr val="000000"/>
                </a:solidFill>
                <a:latin typeface="Calibri"/>
                <a:ea typeface="Calibri"/>
                <a:cs typeface="Calibri"/>
                <a:sym typeface="Calibri"/>
              </a:rPr>
              <a:t>(a)</a:t>
            </a:r>
            <a:r>
              <a:rPr lang="en" sz="2400">
                <a:solidFill>
                  <a:srgbClr val="000000"/>
                </a:solidFill>
                <a:latin typeface="Calibri"/>
                <a:ea typeface="Calibri"/>
                <a:cs typeface="Calibri"/>
                <a:sym typeface="Calibri"/>
              </a:rPr>
              <a:t>  </a:t>
            </a:r>
            <a:r>
              <a:rPr b="1" lang="en" sz="2400">
                <a:solidFill>
                  <a:srgbClr val="000000"/>
                </a:solidFill>
                <a:latin typeface="Calibri"/>
                <a:ea typeface="Calibri"/>
                <a:cs typeface="Calibri"/>
                <a:sym typeface="Calibri"/>
              </a:rPr>
              <a:t>conduct your own small-scale classroom-based research and review relevant literature </a:t>
            </a:r>
            <a:r>
              <a:rPr i="1" lang="en" sz="2400">
                <a:solidFill>
                  <a:srgbClr val="000000"/>
                </a:solidFill>
                <a:latin typeface="Calibri"/>
                <a:ea typeface="Calibri"/>
                <a:cs typeface="Calibri"/>
                <a:sym typeface="Calibri"/>
              </a:rPr>
              <a:t>(ethics form required)</a:t>
            </a:r>
            <a:endParaRPr i="1" sz="2400">
              <a:solidFill>
                <a:srgbClr val="000000"/>
              </a:solidFill>
              <a:latin typeface="Calibri"/>
              <a:ea typeface="Calibri"/>
              <a:cs typeface="Calibri"/>
              <a:sym typeface="Calibri"/>
            </a:endParaRPr>
          </a:p>
          <a:p>
            <a:pPr indent="0" lvl="0" marL="0" rtl="0" algn="l">
              <a:spcBef>
                <a:spcPts val="1200"/>
              </a:spcBef>
              <a:spcAft>
                <a:spcPts val="0"/>
              </a:spcAft>
              <a:buNone/>
            </a:pPr>
            <a:r>
              <a:rPr b="1" lang="en" sz="2400">
                <a:solidFill>
                  <a:srgbClr val="000000"/>
                </a:solidFill>
                <a:latin typeface="Calibri"/>
                <a:ea typeface="Calibri"/>
                <a:cs typeface="Calibri"/>
                <a:sym typeface="Calibri"/>
              </a:rPr>
              <a:t>(b)</a:t>
            </a:r>
            <a:r>
              <a:rPr lang="en" sz="2400">
                <a:solidFill>
                  <a:srgbClr val="000000"/>
                </a:solidFill>
                <a:latin typeface="Calibri"/>
                <a:ea typeface="Calibri"/>
                <a:cs typeface="Calibri"/>
                <a:sym typeface="Calibri"/>
              </a:rPr>
              <a:t>  </a:t>
            </a:r>
            <a:r>
              <a:rPr b="1" lang="en" sz="2400">
                <a:solidFill>
                  <a:srgbClr val="000000"/>
                </a:solidFill>
                <a:latin typeface="Calibri"/>
                <a:ea typeface="Calibri"/>
                <a:cs typeface="Calibri"/>
                <a:sym typeface="Calibri"/>
              </a:rPr>
              <a:t>conduct an extensive review of relevant evidence from school alongside relevant literature and research</a:t>
            </a:r>
            <a:endParaRPr b="1" sz="2400">
              <a:solidFill>
                <a:srgbClr val="000000"/>
              </a:solidFill>
              <a:latin typeface="Calibri"/>
              <a:ea typeface="Calibri"/>
              <a:cs typeface="Calibri"/>
              <a:sym typeface="Calibri"/>
            </a:endParaRPr>
          </a:p>
          <a:p>
            <a:pPr indent="0" lvl="0" marL="0" rtl="0" algn="l">
              <a:spcBef>
                <a:spcPts val="1200"/>
              </a:spcBef>
              <a:spcAft>
                <a:spcPts val="1200"/>
              </a:spcAft>
              <a:buNone/>
            </a:pPr>
            <a:r>
              <a:rPr lang="en" sz="2400">
                <a:solidFill>
                  <a:srgbClr val="000000"/>
                </a:solidFill>
                <a:latin typeface="Calibri"/>
                <a:ea typeface="Calibri"/>
                <a:cs typeface="Calibri"/>
                <a:sym typeface="Calibri"/>
              </a:rPr>
              <a:t>Please can I ask mentors to have a conversation with their trainees regarding their ideas fo </a:t>
            </a:r>
            <a:r>
              <a:rPr lang="en" sz="2400">
                <a:solidFill>
                  <a:srgbClr val="000000"/>
                </a:solidFill>
                <a:latin typeface="Calibri"/>
                <a:ea typeface="Calibri"/>
                <a:cs typeface="Calibri"/>
                <a:sym typeface="Calibri"/>
              </a:rPr>
              <a:t>assignment</a:t>
            </a:r>
            <a:r>
              <a:rPr lang="en" sz="2400">
                <a:solidFill>
                  <a:srgbClr val="000000"/>
                </a:solidFill>
                <a:latin typeface="Calibri"/>
                <a:ea typeface="Calibri"/>
                <a:cs typeface="Calibri"/>
                <a:sym typeface="Calibri"/>
              </a:rPr>
              <a:t> 3, before Easter.</a:t>
            </a:r>
            <a:endParaRPr sz="24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000"/>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000"/>
                                        <p:tgtEl>
                                          <p:spTgt spid="1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animEffect filter="fade" transition="in">
                                      <p:cBhvr>
                                        <p:cTn dur="1000"/>
                                        <p:tgtEl>
                                          <p:spTgt spid="1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animEffect filter="fade" transition="in">
                                      <p:cBhvr>
                                        <p:cTn dur="1000"/>
                                        <p:tgtEl>
                                          <p:spTgt spid="15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3"/>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sz="3200">
                <a:solidFill>
                  <a:srgbClr val="FFFFFF"/>
                </a:solidFill>
                <a:latin typeface="Calibri"/>
                <a:ea typeface="Calibri"/>
                <a:cs typeface="Calibri"/>
                <a:sym typeface="Calibri"/>
              </a:rPr>
              <a:t>Any questions regarding placement 2?</a:t>
            </a:r>
            <a:endParaRPr b="1" sz="3200">
              <a:solidFill>
                <a:srgbClr val="FFFFFF"/>
              </a:solidFill>
              <a:latin typeface="Calibri"/>
              <a:ea typeface="Calibri"/>
              <a:cs typeface="Calibri"/>
              <a:sym typeface="Calibri"/>
            </a:endParaRPr>
          </a:p>
        </p:txBody>
      </p:sp>
      <p:sp>
        <p:nvSpPr>
          <p:cNvPr id="157" name="Google Shape;157;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Icon, Head, Profile, Question Mark, Question, Internet" id="158" name="Google Shape;158;p23"/>
          <p:cNvPicPr preferRelativeResize="0"/>
          <p:nvPr/>
        </p:nvPicPr>
        <p:blipFill rotWithShape="1">
          <a:blip r:embed="rId3">
            <a:alphaModFix/>
          </a:blip>
          <a:srcRect b="0" l="0" r="0" t="0"/>
          <a:stretch/>
        </p:blipFill>
        <p:spPr>
          <a:xfrm>
            <a:off x="3133875" y="1309679"/>
            <a:ext cx="3153699" cy="3101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900">
                <a:solidFill>
                  <a:schemeClr val="lt1"/>
                </a:solidFill>
                <a:latin typeface="Calibri"/>
                <a:ea typeface="Calibri"/>
                <a:cs typeface="Calibri"/>
                <a:sym typeface="Calibri"/>
              </a:rPr>
              <a:t>Ofsted for ITE/ ITT - what this means for us as mentors</a:t>
            </a:r>
            <a:endParaRPr b="1" sz="3800">
              <a:solidFill>
                <a:srgbClr val="FFFFFF"/>
              </a:solidFill>
              <a:latin typeface="Calibri"/>
              <a:ea typeface="Calibri"/>
              <a:cs typeface="Calibri"/>
              <a:sym typeface="Calibri"/>
            </a:endParaRPr>
          </a:p>
        </p:txBody>
      </p:sp>
      <p:sp>
        <p:nvSpPr>
          <p:cNvPr id="164" name="Google Shape;16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We are overdue an inspection (last inspected in 2013, </a:t>
            </a:r>
            <a:r>
              <a:rPr lang="en" sz="2100">
                <a:solidFill>
                  <a:srgbClr val="000000"/>
                </a:solidFill>
                <a:latin typeface="Calibri"/>
                <a:ea typeface="Calibri"/>
                <a:cs typeface="Calibri"/>
                <a:sym typeface="Calibri"/>
              </a:rPr>
              <a:t>normally</a:t>
            </a:r>
            <a:r>
              <a:rPr lang="en" sz="2100">
                <a:solidFill>
                  <a:srgbClr val="000000"/>
                </a:solidFill>
                <a:latin typeface="Calibri"/>
                <a:ea typeface="Calibri"/>
                <a:cs typeface="Calibri"/>
                <a:sym typeface="Calibri"/>
              </a:rPr>
              <a:t> a 5-6 year cycle), </a:t>
            </a:r>
            <a:r>
              <a:rPr lang="en" sz="2100">
                <a:solidFill>
                  <a:srgbClr val="000000"/>
                </a:solidFill>
                <a:latin typeface="Calibri"/>
                <a:ea typeface="Calibri"/>
                <a:cs typeface="Calibri"/>
                <a:sym typeface="Calibri"/>
              </a:rPr>
              <a:t>Ofsted</a:t>
            </a:r>
            <a:r>
              <a:rPr lang="en" sz="2100">
                <a:solidFill>
                  <a:srgbClr val="000000"/>
                </a:solidFill>
                <a:latin typeface="Calibri"/>
                <a:ea typeface="Calibri"/>
                <a:cs typeface="Calibri"/>
                <a:sym typeface="Calibri"/>
              </a:rPr>
              <a:t> also keen to visit providers where there is a new PGCE</a:t>
            </a:r>
            <a:endParaRPr sz="2100">
              <a:solidFill>
                <a:srgbClr val="000000"/>
              </a:solidFill>
              <a:latin typeface="Calibri"/>
              <a:ea typeface="Calibri"/>
              <a:cs typeface="Calibri"/>
              <a:sym typeface="Calibri"/>
            </a:endParaRPr>
          </a:p>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New inspection framework from Sept 2020 - no visit prior to Easter 2021</a:t>
            </a:r>
            <a:endParaRPr sz="2100">
              <a:solidFill>
                <a:srgbClr val="000000"/>
              </a:solidFill>
              <a:latin typeface="Calibri"/>
              <a:ea typeface="Calibri"/>
              <a:cs typeface="Calibri"/>
              <a:sym typeface="Calibri"/>
            </a:endParaRPr>
          </a:p>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When we are inspected by Ofsted, they will want to talk to mentors as part of the UoY partnership. </a:t>
            </a:r>
            <a:endParaRPr sz="2100">
              <a:solidFill>
                <a:srgbClr val="000000"/>
              </a:solidFill>
              <a:latin typeface="Calibri"/>
              <a:ea typeface="Calibri"/>
              <a:cs typeface="Calibri"/>
              <a:sym typeface="Calibri"/>
            </a:endParaRPr>
          </a:p>
          <a:p>
            <a:pPr indent="-368300" lvl="0" marL="457200" rtl="0" algn="l">
              <a:spcBef>
                <a:spcPts val="0"/>
              </a:spcBef>
              <a:spcAft>
                <a:spcPts val="0"/>
              </a:spcAft>
              <a:buClr>
                <a:srgbClr val="000000"/>
              </a:buClr>
              <a:buSzPts val="2200"/>
              <a:buFont typeface="Calibri"/>
              <a:buChar char="●"/>
            </a:pPr>
            <a:r>
              <a:rPr lang="en" sz="2100">
                <a:solidFill>
                  <a:srgbClr val="000000"/>
                </a:solidFill>
                <a:latin typeface="Calibri"/>
                <a:ea typeface="Calibri"/>
                <a:cs typeface="Calibri"/>
                <a:sym typeface="Calibri"/>
              </a:rPr>
              <a:t>The ITE Ofsted approach is similar to that of schools and they will be looking at what happens across both the university and school based provision closely to see if our </a:t>
            </a:r>
            <a:r>
              <a:rPr b="1" i="1" lang="en" sz="2100">
                <a:solidFill>
                  <a:srgbClr val="000000"/>
                </a:solidFill>
                <a:latin typeface="Calibri"/>
                <a:ea typeface="Calibri"/>
                <a:cs typeface="Calibri"/>
                <a:sym typeface="Calibri"/>
              </a:rPr>
              <a:t>intent </a:t>
            </a:r>
            <a:r>
              <a:rPr lang="en" sz="2100">
                <a:solidFill>
                  <a:srgbClr val="000000"/>
                </a:solidFill>
                <a:latin typeface="Calibri"/>
                <a:ea typeface="Calibri"/>
                <a:cs typeface="Calibri"/>
                <a:sym typeface="Calibri"/>
              </a:rPr>
              <a:t>is </a:t>
            </a:r>
            <a:r>
              <a:rPr b="1" i="1" lang="en" sz="2100">
                <a:solidFill>
                  <a:srgbClr val="000000"/>
                </a:solidFill>
                <a:latin typeface="Calibri"/>
                <a:ea typeface="Calibri"/>
                <a:cs typeface="Calibri"/>
                <a:sym typeface="Calibri"/>
              </a:rPr>
              <a:t>implemented</a:t>
            </a:r>
            <a:r>
              <a:rPr lang="en" sz="2100">
                <a:solidFill>
                  <a:srgbClr val="000000"/>
                </a:solidFill>
                <a:latin typeface="Calibri"/>
                <a:ea typeface="Calibri"/>
                <a:cs typeface="Calibri"/>
                <a:sym typeface="Calibri"/>
              </a:rPr>
              <a:t> and then has </a:t>
            </a:r>
            <a:r>
              <a:rPr b="1" i="1" lang="en" sz="2100">
                <a:solidFill>
                  <a:srgbClr val="000000"/>
                </a:solidFill>
                <a:latin typeface="Calibri"/>
                <a:ea typeface="Calibri"/>
                <a:cs typeface="Calibri"/>
                <a:sym typeface="Calibri"/>
              </a:rPr>
              <a:t>impact</a:t>
            </a:r>
            <a:r>
              <a:rPr b="1" lang="en" sz="2100">
                <a:solidFill>
                  <a:srgbClr val="000000"/>
                </a:solidFill>
                <a:latin typeface="Calibri"/>
                <a:ea typeface="Calibri"/>
                <a:cs typeface="Calibri"/>
                <a:sym typeface="Calibri"/>
              </a:rPr>
              <a:t>.</a:t>
            </a:r>
            <a:r>
              <a:rPr lang="en" sz="2100">
                <a:solidFill>
                  <a:srgbClr val="000000"/>
                </a:solidFill>
                <a:latin typeface="Calibri"/>
                <a:ea typeface="Calibri"/>
                <a:cs typeface="Calibri"/>
                <a:sym typeface="Calibri"/>
              </a:rPr>
              <a:t> </a:t>
            </a:r>
            <a:endParaRPr sz="2200">
              <a:solidFill>
                <a:srgbClr val="000000"/>
              </a:solidFill>
              <a:latin typeface="Calibri"/>
              <a:ea typeface="Calibri"/>
              <a:cs typeface="Calibri"/>
              <a:sym typeface="Calibri"/>
            </a:endParaRPr>
          </a:p>
          <a:p>
            <a:pPr indent="0" lvl="0" marL="457200" rtl="0" algn="l">
              <a:spcBef>
                <a:spcPts val="0"/>
              </a:spcBef>
              <a:spcAft>
                <a:spcPts val="0"/>
              </a:spcAft>
              <a:buNone/>
            </a:pPr>
            <a:r>
              <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Effect filter="fade" transition="in">
                                      <p:cBhvr>
                                        <p:cTn dur="1000"/>
                                        <p:tgtEl>
                                          <p:spTgt spid="1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animEffect filter="fade" transition="in">
                                      <p:cBhvr>
                                        <p:cTn dur="1000"/>
                                        <p:tgtEl>
                                          <p:spTgt spid="1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animEffect filter="fade" transition="in">
                                      <p:cBhvr>
                                        <p:cTn dur="1000"/>
                                        <p:tgtEl>
                                          <p:spTgt spid="1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3" st="3"/>
                                            </p:txEl>
                                          </p:spTgt>
                                        </p:tgtEl>
                                        <p:attrNameLst>
                                          <p:attrName>style.visibility</p:attrName>
                                        </p:attrNameLst>
                                      </p:cBhvr>
                                      <p:to>
                                        <p:strVal val="visible"/>
                                      </p:to>
                                    </p:set>
                                    <p:animEffect filter="fade" transition="in">
                                      <p:cBhvr>
                                        <p:cTn dur="1000"/>
                                        <p:tgtEl>
                                          <p:spTgt spid="1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4" st="4"/>
                                            </p:txEl>
                                          </p:spTgt>
                                        </p:tgtEl>
                                        <p:attrNameLst>
                                          <p:attrName>style.visibility</p:attrName>
                                        </p:attrNameLst>
                                      </p:cBhvr>
                                      <p:to>
                                        <p:strVal val="visible"/>
                                      </p:to>
                                    </p:set>
                                    <p:animEffect filter="fade" transition="in">
                                      <p:cBhvr>
                                        <p:cTn dur="1000"/>
                                        <p:tgtEl>
                                          <p:spTgt spid="16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900">
                <a:solidFill>
                  <a:schemeClr val="lt1"/>
                </a:solidFill>
                <a:latin typeface="Calibri"/>
                <a:ea typeface="Calibri"/>
                <a:cs typeface="Calibri"/>
                <a:sym typeface="Calibri"/>
              </a:rPr>
              <a:t>Ofsted for ITE/ ITT - what this means for us as mentors</a:t>
            </a:r>
            <a:endParaRPr b="1" sz="3800">
              <a:solidFill>
                <a:srgbClr val="FFFFFF"/>
              </a:solidFill>
              <a:latin typeface="Calibri"/>
              <a:ea typeface="Calibri"/>
              <a:cs typeface="Calibri"/>
              <a:sym typeface="Calibri"/>
            </a:endParaRPr>
          </a:p>
        </p:txBody>
      </p:sp>
      <p:sp>
        <p:nvSpPr>
          <p:cNvPr id="170" name="Google Shape;170;p25"/>
          <p:cNvSpPr txBox="1"/>
          <p:nvPr>
            <p:ph idx="1" type="body"/>
          </p:nvPr>
        </p:nvSpPr>
        <p:spPr>
          <a:xfrm>
            <a:off x="311700" y="1017600"/>
            <a:ext cx="85206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By meeting with mentors, Ofsted </a:t>
            </a:r>
            <a:r>
              <a:rPr lang="en" sz="1900">
                <a:solidFill>
                  <a:srgbClr val="000000"/>
                </a:solidFill>
                <a:latin typeface="Calibri"/>
                <a:ea typeface="Calibri"/>
                <a:cs typeface="Calibri"/>
                <a:sym typeface="Calibri"/>
              </a:rPr>
              <a:t>will want to assess </a:t>
            </a:r>
            <a:r>
              <a:rPr b="1" lang="en" sz="1900">
                <a:solidFill>
                  <a:srgbClr val="000000"/>
                </a:solidFill>
                <a:latin typeface="Calibri"/>
                <a:ea typeface="Calibri"/>
                <a:cs typeface="Calibri"/>
                <a:sym typeface="Calibri"/>
              </a:rPr>
              <a:t>how well we all work together</a:t>
            </a:r>
            <a:r>
              <a:rPr lang="en" sz="1900">
                <a:solidFill>
                  <a:srgbClr val="000000"/>
                </a:solidFill>
                <a:latin typeface="Calibri"/>
                <a:ea typeface="Calibri"/>
                <a:cs typeface="Calibri"/>
                <a:sym typeface="Calibri"/>
              </a:rPr>
              <a:t> to produce the next generation of competent and confident early career geography teachers. </a:t>
            </a:r>
            <a:endParaRPr sz="1900">
              <a:solidFill>
                <a:srgbClr val="000000"/>
              </a:solidFill>
              <a:latin typeface="Calibri"/>
              <a:ea typeface="Calibri"/>
              <a:cs typeface="Calibri"/>
              <a:sym typeface="Calibri"/>
            </a:endParaRPr>
          </a:p>
          <a:p>
            <a:pPr indent="-349250" lvl="0" marL="457200" rtl="0" algn="l">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If it is useful, I have produced a </a:t>
            </a:r>
            <a:r>
              <a:rPr lang="en" sz="1900" u="sng">
                <a:solidFill>
                  <a:schemeClr val="hlink"/>
                </a:solidFill>
                <a:latin typeface="Calibri"/>
                <a:ea typeface="Calibri"/>
                <a:cs typeface="Calibri"/>
                <a:sym typeface="Calibri"/>
                <a:hlinkClick r:id="rId3"/>
              </a:rPr>
              <a:t>2-sided summary document,</a:t>
            </a:r>
            <a:r>
              <a:rPr lang="en" sz="1900">
                <a:solidFill>
                  <a:srgbClr val="000000"/>
                </a:solidFill>
                <a:latin typeface="Calibri"/>
                <a:ea typeface="Calibri"/>
                <a:cs typeface="Calibri"/>
                <a:sym typeface="Calibri"/>
              </a:rPr>
              <a:t> designed to give clarity and consistency of </a:t>
            </a:r>
            <a:r>
              <a:rPr lang="en" sz="1900">
                <a:solidFill>
                  <a:srgbClr val="000000"/>
                </a:solidFill>
                <a:latin typeface="Calibri"/>
                <a:ea typeface="Calibri"/>
                <a:cs typeface="Calibri"/>
                <a:sym typeface="Calibri"/>
              </a:rPr>
              <a:t>messages</a:t>
            </a:r>
            <a:r>
              <a:rPr lang="en" sz="1900">
                <a:solidFill>
                  <a:srgbClr val="000000"/>
                </a:solidFill>
                <a:latin typeface="Calibri"/>
                <a:ea typeface="Calibri"/>
                <a:cs typeface="Calibri"/>
                <a:sym typeface="Calibri"/>
              </a:rPr>
              <a:t> across the </a:t>
            </a:r>
            <a:r>
              <a:rPr lang="en" sz="1900">
                <a:solidFill>
                  <a:srgbClr val="000000"/>
                </a:solidFill>
                <a:latin typeface="Calibri"/>
                <a:ea typeface="Calibri"/>
                <a:cs typeface="Calibri"/>
                <a:sym typeface="Calibri"/>
              </a:rPr>
              <a:t>partnership</a:t>
            </a:r>
            <a:r>
              <a:rPr lang="en" sz="1900">
                <a:solidFill>
                  <a:srgbClr val="000000"/>
                </a:solidFill>
                <a:latin typeface="Calibri"/>
                <a:ea typeface="Calibri"/>
                <a:cs typeface="Calibri"/>
                <a:sym typeface="Calibri"/>
              </a:rPr>
              <a:t> of schools</a:t>
            </a:r>
            <a:endParaRPr sz="1900">
              <a:solidFill>
                <a:srgbClr val="000000"/>
              </a:solidFill>
              <a:latin typeface="Calibri"/>
              <a:ea typeface="Calibri"/>
              <a:cs typeface="Calibri"/>
              <a:sym typeface="Calibri"/>
            </a:endParaRPr>
          </a:p>
          <a:p>
            <a:pPr indent="0" lvl="0" marL="0" rtl="0" algn="l">
              <a:spcBef>
                <a:spcPts val="0"/>
              </a:spcBef>
              <a:spcAft>
                <a:spcPts val="0"/>
              </a:spcAft>
              <a:buNone/>
            </a:pPr>
            <a:r>
              <a:rPr lang="en" sz="1900">
                <a:solidFill>
                  <a:srgbClr val="000000"/>
                </a:solidFill>
                <a:latin typeface="Calibri"/>
                <a:ea typeface="Calibri"/>
                <a:cs typeface="Calibri"/>
                <a:sym typeface="Calibri"/>
              </a:rPr>
              <a:t>This 2 sided summary covers:</a:t>
            </a:r>
            <a:endParaRPr sz="1900">
              <a:solidFill>
                <a:srgbClr val="000000"/>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o</a:t>
            </a:r>
            <a:r>
              <a:rPr i="1" lang="en" sz="1700">
                <a:solidFill>
                  <a:srgbClr val="0000FF"/>
                </a:solidFill>
                <a:latin typeface="Calibri"/>
                <a:ea typeface="Calibri"/>
                <a:cs typeface="Calibri"/>
                <a:sym typeface="Calibri"/>
              </a:rPr>
              <a:t>ur curriculum ambition</a:t>
            </a:r>
            <a:endParaRPr i="1" sz="1700">
              <a:solidFill>
                <a:srgbClr val="0000FF"/>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how the Core Content Framework (CCF) is addressed through our taught programme (which you then compliment with the school based experience, your weekly meetings and the sessions delivered in school)</a:t>
            </a:r>
            <a:endParaRPr i="1" sz="1700">
              <a:solidFill>
                <a:srgbClr val="0000FF"/>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 how we have addressed previous Ofsted targets </a:t>
            </a:r>
            <a:endParaRPr i="1" sz="1700">
              <a:solidFill>
                <a:srgbClr val="0000FF"/>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 some of the questions we are expecting.</a:t>
            </a:r>
            <a:endParaRPr i="1" sz="2400">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1000"/>
                                        <p:tgtEl>
                                          <p:spTgt spid="1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1000"/>
                                        <p:tgtEl>
                                          <p:spTgt spid="1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animEffect filter="fade" transition="in">
                                      <p:cBhvr>
                                        <p:cTn dur="1000"/>
                                        <p:tgtEl>
                                          <p:spTgt spid="1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3" st="3"/>
                                            </p:txEl>
                                          </p:spTgt>
                                        </p:tgtEl>
                                        <p:attrNameLst>
                                          <p:attrName>style.visibility</p:attrName>
                                        </p:attrNameLst>
                                      </p:cBhvr>
                                      <p:to>
                                        <p:strVal val="visible"/>
                                      </p:to>
                                    </p:set>
                                    <p:animEffect filter="fade" transition="in">
                                      <p:cBhvr>
                                        <p:cTn dur="1000"/>
                                        <p:tgtEl>
                                          <p:spTgt spid="1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4" st="4"/>
                                            </p:txEl>
                                          </p:spTgt>
                                        </p:tgtEl>
                                        <p:attrNameLst>
                                          <p:attrName>style.visibility</p:attrName>
                                        </p:attrNameLst>
                                      </p:cBhvr>
                                      <p:to>
                                        <p:strVal val="visible"/>
                                      </p:to>
                                    </p:set>
                                    <p:animEffect filter="fade" transition="in">
                                      <p:cBhvr>
                                        <p:cTn dur="1000"/>
                                        <p:tgtEl>
                                          <p:spTgt spid="1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5" st="5"/>
                                            </p:txEl>
                                          </p:spTgt>
                                        </p:tgtEl>
                                        <p:attrNameLst>
                                          <p:attrName>style.visibility</p:attrName>
                                        </p:attrNameLst>
                                      </p:cBhvr>
                                      <p:to>
                                        <p:strVal val="visible"/>
                                      </p:to>
                                    </p:set>
                                    <p:animEffect filter="fade" transition="in">
                                      <p:cBhvr>
                                        <p:cTn dur="1000"/>
                                        <p:tgtEl>
                                          <p:spTgt spid="1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6" st="6"/>
                                            </p:txEl>
                                          </p:spTgt>
                                        </p:tgtEl>
                                        <p:attrNameLst>
                                          <p:attrName>style.visibility</p:attrName>
                                        </p:attrNameLst>
                                      </p:cBhvr>
                                      <p:to>
                                        <p:strVal val="visible"/>
                                      </p:to>
                                    </p:set>
                                    <p:animEffect filter="fade" transition="in">
                                      <p:cBhvr>
                                        <p:cTn dur="1000"/>
                                        <p:tgtEl>
                                          <p:spTgt spid="17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900">
                <a:solidFill>
                  <a:schemeClr val="lt1"/>
                </a:solidFill>
                <a:latin typeface="Calibri"/>
                <a:ea typeface="Calibri"/>
                <a:cs typeface="Calibri"/>
                <a:sym typeface="Calibri"/>
              </a:rPr>
              <a:t>Ofsted for ITE/ ITT - questions we are expecting</a:t>
            </a:r>
            <a:endParaRPr b="1" sz="3800">
              <a:solidFill>
                <a:srgbClr val="FFFFFF"/>
              </a:solidFill>
              <a:latin typeface="Calibri"/>
              <a:ea typeface="Calibri"/>
              <a:cs typeface="Calibri"/>
              <a:sym typeface="Calibri"/>
            </a:endParaRPr>
          </a:p>
        </p:txBody>
      </p:sp>
      <p:sp>
        <p:nvSpPr>
          <p:cNvPr id="176" name="Google Shape;17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How are you supported by the university?</a:t>
            </a:r>
            <a:endParaRPr sz="2100">
              <a:solidFill>
                <a:srgbClr val="000000"/>
              </a:solidFill>
              <a:latin typeface="Calibri"/>
              <a:ea typeface="Calibri"/>
              <a:cs typeface="Calibri"/>
              <a:sym typeface="Calibri"/>
            </a:endParaRPr>
          </a:p>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What has the alternative provision been like during COVID?</a:t>
            </a:r>
            <a:endParaRPr sz="2100">
              <a:solidFill>
                <a:srgbClr val="000000"/>
              </a:solidFill>
              <a:latin typeface="Calibri"/>
              <a:ea typeface="Calibri"/>
              <a:cs typeface="Calibri"/>
              <a:sym typeface="Calibri"/>
            </a:endParaRPr>
          </a:p>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How are you implementing the Core Content Framework (CCF)?</a:t>
            </a:r>
            <a:r>
              <a:rPr lang="en" sz="2100">
                <a:solidFill>
                  <a:srgbClr val="222222"/>
                </a:solidFill>
                <a:latin typeface="Calibri"/>
                <a:ea typeface="Calibri"/>
                <a:cs typeface="Calibri"/>
                <a:sym typeface="Calibri"/>
              </a:rPr>
              <a:t> </a:t>
            </a:r>
            <a:endParaRPr sz="2100">
              <a:solidFill>
                <a:srgbClr val="222222"/>
              </a:solidFill>
              <a:latin typeface="Calibri"/>
              <a:ea typeface="Calibri"/>
              <a:cs typeface="Calibri"/>
              <a:sym typeface="Calibri"/>
            </a:endParaRPr>
          </a:p>
          <a:p>
            <a:pPr indent="0" lvl="0" marL="457200" rtl="0" algn="l">
              <a:spcBef>
                <a:spcPts val="0"/>
              </a:spcBef>
              <a:spcAft>
                <a:spcPts val="0"/>
              </a:spcAft>
              <a:buNone/>
            </a:pPr>
            <a:r>
              <a:rPr i="1" lang="en" sz="2100">
                <a:solidFill>
                  <a:srgbClr val="222222"/>
                </a:solidFill>
                <a:latin typeface="Calibri"/>
                <a:ea typeface="Calibri"/>
                <a:cs typeface="Calibri"/>
                <a:sym typeface="Calibri"/>
              </a:rPr>
              <a:t>(more to follow in the next section of the meeting)</a:t>
            </a:r>
            <a:endParaRPr i="1" sz="2100">
              <a:solidFill>
                <a:srgbClr val="222222"/>
              </a:solidFill>
              <a:latin typeface="Calibri"/>
              <a:ea typeface="Calibri"/>
              <a:cs typeface="Calibri"/>
              <a:sym typeface="Calibri"/>
            </a:endParaRPr>
          </a:p>
          <a:p>
            <a:pPr indent="-361950" lvl="0" marL="457200" rtl="0" algn="l">
              <a:spcBef>
                <a:spcPts val="0"/>
              </a:spcBef>
              <a:spcAft>
                <a:spcPts val="0"/>
              </a:spcAft>
              <a:buClr>
                <a:srgbClr val="222222"/>
              </a:buClr>
              <a:buSzPts val="2100"/>
              <a:buFont typeface="Calibri"/>
              <a:buChar char="●"/>
            </a:pPr>
            <a:r>
              <a:rPr lang="en" sz="2100">
                <a:solidFill>
                  <a:srgbClr val="222222"/>
                </a:solidFill>
                <a:latin typeface="Calibri"/>
                <a:ea typeface="Calibri"/>
                <a:cs typeface="Calibri"/>
                <a:sym typeface="Calibri"/>
              </a:rPr>
              <a:t>We think there will be a question about the ‘purposeful integration’ of the university and school experience , i.e. ‘the connectedness of the curriculum from subject and centre based training into placement experiences’ (wording taken from a phone call with an inspector)</a:t>
            </a:r>
            <a:endParaRPr sz="3100">
              <a:solidFill>
                <a:srgbClr val="000000"/>
              </a:solidFill>
              <a:latin typeface="Calibri"/>
              <a:ea typeface="Calibri"/>
              <a:cs typeface="Calibri"/>
              <a:sym typeface="Calibri"/>
            </a:endParaRPr>
          </a:p>
          <a:p>
            <a:pPr indent="0" lvl="0" marL="457200" rtl="0" algn="l">
              <a:spcBef>
                <a:spcPts val="0"/>
              </a:spcBef>
              <a:spcAft>
                <a:spcPts val="0"/>
              </a:spcAft>
              <a:buNone/>
            </a:pPr>
            <a:r>
              <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0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1000"/>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1000"/>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1000"/>
                                        <p:tgtEl>
                                          <p:spTgt spid="1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Effect filter="fade" transition="in">
                                      <p:cBhvr>
                                        <p:cTn dur="1000"/>
                                        <p:tgtEl>
                                          <p:spTgt spid="1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animEffect filter="fade" transition="in">
                                      <p:cBhvr>
                                        <p:cTn dur="1000"/>
                                        <p:tgtEl>
                                          <p:spTgt spid="17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b="1" lang="en" sz="3600">
                <a:solidFill>
                  <a:schemeClr val="lt1"/>
                </a:solidFill>
                <a:latin typeface="Calibri"/>
                <a:ea typeface="Calibri"/>
                <a:cs typeface="Calibri"/>
                <a:sym typeface="Calibri"/>
              </a:rPr>
              <a:t>Core Content Framework (CCF)</a:t>
            </a:r>
            <a:endParaRPr b="1" sz="4500">
              <a:solidFill>
                <a:srgbClr val="FFFFFF"/>
              </a:solidFill>
              <a:latin typeface="Calibri"/>
              <a:ea typeface="Calibri"/>
              <a:cs typeface="Calibri"/>
              <a:sym typeface="Calibri"/>
            </a:endParaRPr>
          </a:p>
        </p:txBody>
      </p:sp>
      <p:sp>
        <p:nvSpPr>
          <p:cNvPr id="182" name="Google Shape;18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a:bodyPr>
          <a:lstStyle/>
          <a:p>
            <a:pPr indent="-336550" lvl="0" marL="457200" rtl="0" algn="l">
              <a:spcBef>
                <a:spcPts val="0"/>
              </a:spcBef>
              <a:spcAft>
                <a:spcPts val="0"/>
              </a:spcAft>
              <a:buClr>
                <a:srgbClr val="000000"/>
              </a:buClr>
              <a:buSzPct val="81632"/>
              <a:buFont typeface="Calibri"/>
              <a:buChar char="●"/>
            </a:pPr>
            <a:r>
              <a:rPr lang="en" sz="2450">
                <a:solidFill>
                  <a:srgbClr val="000000"/>
                </a:solidFill>
                <a:latin typeface="Calibri"/>
                <a:ea typeface="Calibri"/>
                <a:cs typeface="Calibri"/>
                <a:sym typeface="Calibri"/>
              </a:rPr>
              <a:t>T</a:t>
            </a:r>
            <a:r>
              <a:rPr lang="en" sz="2250">
                <a:solidFill>
                  <a:srgbClr val="000000"/>
                </a:solidFill>
                <a:latin typeface="Calibri"/>
                <a:ea typeface="Calibri"/>
                <a:cs typeface="Calibri"/>
                <a:sym typeface="Calibri"/>
              </a:rPr>
              <a:t>he CCF represents ‘the minimum entitlement’ of the teacher training year. </a:t>
            </a:r>
            <a:endParaRPr sz="2250">
              <a:solidFill>
                <a:srgbClr val="000000"/>
              </a:solidFill>
              <a:latin typeface="Calibri"/>
              <a:ea typeface="Calibri"/>
              <a:cs typeface="Calibri"/>
              <a:sym typeface="Calibri"/>
            </a:endParaRPr>
          </a:p>
          <a:p>
            <a:pPr indent="-350043" lvl="0" marL="457200" rtl="0" algn="l">
              <a:spcBef>
                <a:spcPts val="0"/>
              </a:spcBef>
              <a:spcAft>
                <a:spcPts val="0"/>
              </a:spcAft>
              <a:buSzPct val="100000"/>
              <a:buFont typeface="Calibri"/>
              <a:buChar char="●"/>
            </a:pPr>
            <a:r>
              <a:rPr lang="en" sz="2250" u="sng">
                <a:solidFill>
                  <a:srgbClr val="1155CC"/>
                </a:solidFill>
                <a:latin typeface="Calibri"/>
                <a:ea typeface="Calibri"/>
                <a:cs typeface="Calibri"/>
                <a:sym typeface="Calibri"/>
                <a:hlinkClick r:id="rId3">
                  <a:extLst>
                    <a:ext uri="{A12FA001-AC4F-418D-AE19-62706E023703}">
                      <ahyp:hlinkClr val="tx"/>
                    </a:ext>
                  </a:extLst>
                </a:hlinkClick>
              </a:rPr>
              <a:t>Here is a link to the full CCF from the DfE</a:t>
            </a:r>
            <a:r>
              <a:rPr lang="en" sz="2250">
                <a:solidFill>
                  <a:srgbClr val="000000"/>
                </a:solidFill>
                <a:latin typeface="Calibri"/>
                <a:ea typeface="Calibri"/>
                <a:cs typeface="Calibri"/>
                <a:sym typeface="Calibri"/>
              </a:rPr>
              <a:t> (pages 8-30 most relevant for mentors)</a:t>
            </a:r>
            <a:endParaRPr sz="2250">
              <a:solidFill>
                <a:srgbClr val="000000"/>
              </a:solidFill>
              <a:latin typeface="Calibri"/>
              <a:ea typeface="Calibri"/>
              <a:cs typeface="Calibri"/>
              <a:sym typeface="Calibri"/>
            </a:endParaRPr>
          </a:p>
          <a:p>
            <a:pPr indent="-350043" lvl="0" marL="457200" rtl="0" algn="l">
              <a:spcBef>
                <a:spcPts val="0"/>
              </a:spcBef>
              <a:spcAft>
                <a:spcPts val="0"/>
              </a:spcAft>
              <a:buClr>
                <a:srgbClr val="000000"/>
              </a:buClr>
              <a:buSzPct val="100000"/>
              <a:buFont typeface="Calibri"/>
              <a:buChar char="●"/>
            </a:pPr>
            <a:r>
              <a:rPr lang="en" sz="2250">
                <a:solidFill>
                  <a:srgbClr val="000000"/>
                </a:solidFill>
                <a:latin typeface="Calibri"/>
                <a:ea typeface="Calibri"/>
                <a:cs typeface="Calibri"/>
                <a:sym typeface="Calibri"/>
              </a:rPr>
              <a:t>I am confident that the very vast majority of this entitlement is met through a blend of </a:t>
            </a:r>
            <a:r>
              <a:rPr lang="en" sz="2250">
                <a:solidFill>
                  <a:srgbClr val="000000"/>
                </a:solidFill>
                <a:latin typeface="Calibri"/>
                <a:ea typeface="Calibri"/>
                <a:cs typeface="Calibri"/>
                <a:sym typeface="Calibri"/>
              </a:rPr>
              <a:t>experience</a:t>
            </a:r>
            <a:r>
              <a:rPr lang="en" sz="2250">
                <a:solidFill>
                  <a:srgbClr val="000000"/>
                </a:solidFill>
                <a:latin typeface="Calibri"/>
                <a:ea typeface="Calibri"/>
                <a:cs typeface="Calibri"/>
                <a:sym typeface="Calibri"/>
              </a:rPr>
              <a:t> from both </a:t>
            </a:r>
            <a:r>
              <a:rPr lang="en" sz="2250">
                <a:solidFill>
                  <a:srgbClr val="000000"/>
                </a:solidFill>
                <a:latin typeface="Calibri"/>
                <a:ea typeface="Calibri"/>
                <a:cs typeface="Calibri"/>
                <a:sym typeface="Calibri"/>
              </a:rPr>
              <a:t>university</a:t>
            </a:r>
            <a:r>
              <a:rPr lang="en" sz="2250">
                <a:solidFill>
                  <a:srgbClr val="000000"/>
                </a:solidFill>
                <a:latin typeface="Calibri"/>
                <a:ea typeface="Calibri"/>
                <a:cs typeface="Calibri"/>
                <a:sym typeface="Calibri"/>
              </a:rPr>
              <a:t> and in school, but it would be useful if mentors could familiarise themselves with this entitlement. </a:t>
            </a:r>
            <a:endParaRPr sz="2250">
              <a:solidFill>
                <a:srgbClr val="000000"/>
              </a:solidFill>
              <a:latin typeface="Calibri"/>
              <a:ea typeface="Calibri"/>
              <a:cs typeface="Calibri"/>
              <a:sym typeface="Calibri"/>
            </a:endParaRPr>
          </a:p>
          <a:p>
            <a:pPr indent="-341947" lvl="0" marL="457200" rtl="0" algn="l">
              <a:spcBef>
                <a:spcPts val="0"/>
              </a:spcBef>
              <a:spcAft>
                <a:spcPts val="0"/>
              </a:spcAft>
              <a:buClr>
                <a:srgbClr val="000000"/>
              </a:buClr>
              <a:buSzPct val="100000"/>
              <a:buFont typeface="Calibri"/>
              <a:buChar char="●"/>
            </a:pPr>
            <a:r>
              <a:rPr lang="en" sz="2100">
                <a:solidFill>
                  <a:srgbClr val="000000"/>
                </a:solidFill>
                <a:latin typeface="Calibri"/>
                <a:ea typeface="Calibri"/>
                <a:cs typeface="Calibri"/>
                <a:sym typeface="Calibri"/>
              </a:rPr>
              <a:t>What I would like us to explore further is any ideas for ensuring that the full </a:t>
            </a:r>
            <a:r>
              <a:rPr lang="en" sz="2100">
                <a:solidFill>
                  <a:srgbClr val="000000"/>
                </a:solidFill>
                <a:latin typeface="Calibri"/>
                <a:ea typeface="Calibri"/>
                <a:cs typeface="Calibri"/>
                <a:sym typeface="Calibri"/>
              </a:rPr>
              <a:t>entitlement</a:t>
            </a:r>
            <a:r>
              <a:rPr lang="en" sz="2100">
                <a:solidFill>
                  <a:srgbClr val="000000"/>
                </a:solidFill>
                <a:latin typeface="Calibri"/>
                <a:ea typeface="Calibri"/>
                <a:cs typeface="Calibri"/>
                <a:sym typeface="Calibri"/>
              </a:rPr>
              <a:t> is met in a way that is coherent and </a:t>
            </a:r>
            <a:r>
              <a:rPr lang="en" sz="2100">
                <a:solidFill>
                  <a:srgbClr val="000000"/>
                </a:solidFill>
                <a:latin typeface="Calibri"/>
                <a:ea typeface="Calibri"/>
                <a:cs typeface="Calibri"/>
                <a:sym typeface="Calibri"/>
              </a:rPr>
              <a:t>manageable</a:t>
            </a:r>
            <a:r>
              <a:rPr lang="en" sz="2100">
                <a:solidFill>
                  <a:srgbClr val="000000"/>
                </a:solidFill>
                <a:latin typeface="Calibri"/>
                <a:ea typeface="Calibri"/>
                <a:cs typeface="Calibri"/>
                <a:sym typeface="Calibri"/>
              </a:rPr>
              <a:t> </a:t>
            </a:r>
            <a:r>
              <a:rPr lang="en" sz="2100">
                <a:solidFill>
                  <a:srgbClr val="000000"/>
                </a:solidFill>
                <a:latin typeface="Calibri"/>
                <a:ea typeface="Calibri"/>
                <a:cs typeface="Calibri"/>
                <a:sym typeface="Calibri"/>
              </a:rPr>
              <a:t>across</a:t>
            </a:r>
            <a:r>
              <a:rPr lang="en" sz="2100">
                <a:solidFill>
                  <a:srgbClr val="000000"/>
                </a:solidFill>
                <a:latin typeface="Calibri"/>
                <a:ea typeface="Calibri"/>
                <a:cs typeface="Calibri"/>
                <a:sym typeface="Calibri"/>
              </a:rPr>
              <a:t> our </a:t>
            </a:r>
            <a:r>
              <a:rPr lang="en" sz="2100">
                <a:solidFill>
                  <a:srgbClr val="000000"/>
                </a:solidFill>
                <a:latin typeface="Calibri"/>
                <a:ea typeface="Calibri"/>
                <a:cs typeface="Calibri"/>
                <a:sym typeface="Calibri"/>
              </a:rPr>
              <a:t>partnership</a:t>
            </a:r>
            <a:r>
              <a:rPr lang="en" sz="2100">
                <a:solidFill>
                  <a:srgbClr val="000000"/>
                </a:solidFill>
                <a:latin typeface="Calibri"/>
                <a:ea typeface="Calibri"/>
                <a:cs typeface="Calibri"/>
                <a:sym typeface="Calibri"/>
              </a:rPr>
              <a:t> schools.</a:t>
            </a:r>
            <a:endParaRPr sz="26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1000"/>
                                        <p:tgtEl>
                                          <p:spTgt spid="1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1000"/>
                                        <p:tgtEl>
                                          <p:spTgt spid="1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Effect filter="fade" transition="in">
                                      <p:cBhvr>
                                        <p:cTn dur="1000"/>
                                        <p:tgtEl>
                                          <p:spTgt spid="1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animEffect filter="fade" transition="in">
                                      <p:cBhvr>
                                        <p:cTn dur="1000"/>
                                        <p:tgtEl>
                                          <p:spTgt spid="18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8" name="Google Shape;188;p28"/>
          <p:cNvPicPr preferRelativeResize="0"/>
          <p:nvPr/>
        </p:nvPicPr>
        <p:blipFill rotWithShape="1">
          <a:blip r:embed="rId3">
            <a:alphaModFix/>
          </a:blip>
          <a:srcRect b="13093" l="31654" r="9432" t="22407"/>
          <a:stretch/>
        </p:blipFill>
        <p:spPr>
          <a:xfrm>
            <a:off x="582200" y="0"/>
            <a:ext cx="7979602" cy="4914275"/>
          </a:xfrm>
          <a:prstGeom prst="rect">
            <a:avLst/>
          </a:prstGeom>
          <a:noFill/>
          <a:ln>
            <a:noFill/>
          </a:ln>
        </p:spPr>
      </p:pic>
      <p:sp>
        <p:nvSpPr>
          <p:cNvPr id="189" name="Google Shape;189;p28"/>
          <p:cNvSpPr/>
          <p:nvPr/>
        </p:nvSpPr>
        <p:spPr>
          <a:xfrm>
            <a:off x="4326850" y="3137675"/>
            <a:ext cx="4197900" cy="9312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5" name="Google Shape;19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6" name="Google Shape;196;p29"/>
          <p:cNvPicPr preferRelativeResize="0"/>
          <p:nvPr/>
        </p:nvPicPr>
        <p:blipFill rotWithShape="1">
          <a:blip r:embed="rId3">
            <a:alphaModFix/>
          </a:blip>
          <a:srcRect b="13090" l="31021" r="9596" t="22008"/>
          <a:stretch/>
        </p:blipFill>
        <p:spPr>
          <a:xfrm>
            <a:off x="401175" y="0"/>
            <a:ext cx="8223874" cy="5055774"/>
          </a:xfrm>
          <a:prstGeom prst="rect">
            <a:avLst/>
          </a:prstGeom>
          <a:noFill/>
          <a:ln>
            <a:noFill/>
          </a:ln>
        </p:spPr>
      </p:pic>
      <p:sp>
        <p:nvSpPr>
          <p:cNvPr id="197" name="Google Shape;197;p29"/>
          <p:cNvSpPr/>
          <p:nvPr/>
        </p:nvSpPr>
        <p:spPr>
          <a:xfrm>
            <a:off x="3983000" y="2062296"/>
            <a:ext cx="4197900" cy="6600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sz="3200">
                <a:solidFill>
                  <a:srgbClr val="FFFFFF"/>
                </a:solidFill>
              </a:rPr>
              <a:t>Any Other Business?</a:t>
            </a:r>
            <a:endParaRPr b="1" sz="3200">
              <a:solidFill>
                <a:srgbClr val="FFFFFF"/>
              </a:solidFill>
            </a:endParaRPr>
          </a:p>
        </p:txBody>
      </p:sp>
      <p:sp>
        <p:nvSpPr>
          <p:cNvPr id="203" name="Google Shape;203;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9" name="Google Shape;20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0" name="Google Shape;210;p31"/>
          <p:cNvPicPr preferRelativeResize="0"/>
          <p:nvPr/>
        </p:nvPicPr>
        <p:blipFill>
          <a:blip r:embed="rId3">
            <a:alphaModFix/>
          </a:blip>
          <a:stretch>
            <a:fillRect/>
          </a:stretch>
        </p:blipFill>
        <p:spPr>
          <a:xfrm>
            <a:off x="0" y="0"/>
            <a:ext cx="9144003"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620">
                <a:solidFill>
                  <a:srgbClr val="FFFFFF"/>
                </a:solidFill>
                <a:latin typeface="Calibri"/>
                <a:ea typeface="Calibri"/>
                <a:cs typeface="Calibri"/>
                <a:sym typeface="Calibri"/>
              </a:rPr>
              <a:t>Our Current Context</a:t>
            </a:r>
            <a:endParaRPr b="1" sz="3620">
              <a:solidFill>
                <a:srgbClr val="FFFFFF"/>
              </a:solidFill>
              <a:latin typeface="Calibri"/>
              <a:ea typeface="Calibri"/>
              <a:cs typeface="Calibri"/>
              <a:sym typeface="Calibri"/>
            </a:endParaRPr>
          </a:p>
        </p:txBody>
      </p:sp>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The geography PGCE is a new course at the UoY (Sept 2020)</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Most of our trainees had their </a:t>
            </a:r>
            <a:r>
              <a:rPr lang="en" sz="2400">
                <a:solidFill>
                  <a:srgbClr val="000000"/>
                </a:solidFill>
                <a:latin typeface="Calibri"/>
                <a:ea typeface="Calibri"/>
                <a:cs typeface="Calibri"/>
                <a:sym typeface="Calibri"/>
              </a:rPr>
              <a:t>placement</a:t>
            </a:r>
            <a:r>
              <a:rPr lang="en" sz="2400">
                <a:solidFill>
                  <a:srgbClr val="000000"/>
                </a:solidFill>
                <a:latin typeface="Calibri"/>
                <a:ea typeface="Calibri"/>
                <a:cs typeface="Calibri"/>
                <a:sym typeface="Calibri"/>
              </a:rPr>
              <a:t> 1 extended until 12th March</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Some trainees are staying in their </a:t>
            </a:r>
            <a:r>
              <a:rPr lang="en" sz="2400">
                <a:solidFill>
                  <a:srgbClr val="000000"/>
                </a:solidFill>
                <a:latin typeface="Calibri"/>
                <a:ea typeface="Calibri"/>
                <a:cs typeface="Calibri"/>
                <a:sym typeface="Calibri"/>
              </a:rPr>
              <a:t>placement</a:t>
            </a:r>
            <a:r>
              <a:rPr lang="en" sz="2400">
                <a:solidFill>
                  <a:srgbClr val="000000"/>
                </a:solidFill>
                <a:latin typeface="Calibri"/>
                <a:ea typeface="Calibri"/>
                <a:cs typeface="Calibri"/>
                <a:sym typeface="Calibri"/>
              </a:rPr>
              <a:t> 1 school for the duration of their teaching practice</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Some trainees </a:t>
            </a:r>
            <a:r>
              <a:rPr lang="en" sz="2400">
                <a:solidFill>
                  <a:srgbClr val="000000"/>
                </a:solidFill>
                <a:latin typeface="Calibri"/>
                <a:ea typeface="Calibri"/>
                <a:cs typeface="Calibri"/>
                <a:sym typeface="Calibri"/>
              </a:rPr>
              <a:t>started</a:t>
            </a:r>
            <a:r>
              <a:rPr lang="en" sz="2400">
                <a:solidFill>
                  <a:srgbClr val="000000"/>
                </a:solidFill>
                <a:latin typeface="Calibri"/>
                <a:ea typeface="Calibri"/>
                <a:cs typeface="Calibri"/>
                <a:sym typeface="Calibri"/>
              </a:rPr>
              <a:t> their second </a:t>
            </a:r>
            <a:r>
              <a:rPr lang="en" sz="2400">
                <a:solidFill>
                  <a:srgbClr val="000000"/>
                </a:solidFill>
                <a:latin typeface="Calibri"/>
                <a:ea typeface="Calibri"/>
                <a:cs typeface="Calibri"/>
                <a:sym typeface="Calibri"/>
              </a:rPr>
              <a:t>placement</a:t>
            </a:r>
            <a:r>
              <a:rPr lang="en" sz="2400">
                <a:solidFill>
                  <a:srgbClr val="000000"/>
                </a:solidFill>
                <a:latin typeface="Calibri"/>
                <a:ea typeface="Calibri"/>
                <a:cs typeface="Calibri"/>
                <a:sym typeface="Calibri"/>
              </a:rPr>
              <a:t> after </a:t>
            </a:r>
            <a:r>
              <a:rPr lang="en" sz="2400">
                <a:solidFill>
                  <a:srgbClr val="000000"/>
                </a:solidFill>
                <a:latin typeface="Calibri"/>
                <a:ea typeface="Calibri"/>
                <a:cs typeface="Calibri"/>
                <a:sym typeface="Calibri"/>
              </a:rPr>
              <a:t>February</a:t>
            </a:r>
            <a:r>
              <a:rPr lang="en" sz="2400">
                <a:solidFill>
                  <a:srgbClr val="000000"/>
                </a:solidFill>
                <a:latin typeface="Calibri"/>
                <a:ea typeface="Calibri"/>
                <a:cs typeface="Calibri"/>
                <a:sym typeface="Calibri"/>
              </a:rPr>
              <a:t> half term</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All trainees have had less face to face </a:t>
            </a:r>
            <a:r>
              <a:rPr lang="en" sz="2400">
                <a:solidFill>
                  <a:srgbClr val="000000"/>
                </a:solidFill>
                <a:latin typeface="Calibri"/>
                <a:ea typeface="Calibri"/>
                <a:cs typeface="Calibri"/>
                <a:sym typeface="Calibri"/>
              </a:rPr>
              <a:t>experience</a:t>
            </a:r>
            <a:r>
              <a:rPr lang="en" sz="2400">
                <a:solidFill>
                  <a:srgbClr val="000000"/>
                </a:solidFill>
                <a:latin typeface="Calibri"/>
                <a:ea typeface="Calibri"/>
                <a:cs typeface="Calibri"/>
                <a:sym typeface="Calibri"/>
              </a:rPr>
              <a:t> in the classroom, due to the </a:t>
            </a:r>
            <a:r>
              <a:rPr lang="en" sz="2400">
                <a:solidFill>
                  <a:srgbClr val="000000"/>
                </a:solidFill>
                <a:latin typeface="Calibri"/>
                <a:ea typeface="Calibri"/>
                <a:cs typeface="Calibri"/>
                <a:sym typeface="Calibri"/>
              </a:rPr>
              <a:t>national</a:t>
            </a:r>
            <a:r>
              <a:rPr lang="en" sz="2400">
                <a:solidFill>
                  <a:srgbClr val="000000"/>
                </a:solidFill>
                <a:latin typeface="Calibri"/>
                <a:ea typeface="Calibri"/>
                <a:cs typeface="Calibri"/>
                <a:sym typeface="Calibri"/>
              </a:rPr>
              <a:t> lockdown.</a:t>
            </a:r>
            <a:endParaRPr sz="24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0" st="0"/>
                                            </p:txEl>
                                          </p:spTgt>
                                        </p:tgtEl>
                                        <p:attrNameLst>
                                          <p:attrName>style.visibility</p:attrName>
                                        </p:attrNameLst>
                                      </p:cBhvr>
                                      <p:to>
                                        <p:strVal val="visible"/>
                                      </p:to>
                                    </p:set>
                                    <p:animEffect filter="fade" transition="in">
                                      <p:cBhvr>
                                        <p:cTn dur="1000"/>
                                        <p:tgtEl>
                                          <p:spTgt spid="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1" st="1"/>
                                            </p:txEl>
                                          </p:spTgt>
                                        </p:tgtEl>
                                        <p:attrNameLst>
                                          <p:attrName>style.visibility</p:attrName>
                                        </p:attrNameLst>
                                      </p:cBhvr>
                                      <p:to>
                                        <p:strVal val="visible"/>
                                      </p:to>
                                    </p:set>
                                    <p:animEffect filter="fade" transition="in">
                                      <p:cBhvr>
                                        <p:cTn dur="1000"/>
                                        <p:tgtEl>
                                          <p:spTgt spid="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2" st="2"/>
                                            </p:txEl>
                                          </p:spTgt>
                                        </p:tgtEl>
                                        <p:attrNameLst>
                                          <p:attrName>style.visibility</p:attrName>
                                        </p:attrNameLst>
                                      </p:cBhvr>
                                      <p:to>
                                        <p:strVal val="visible"/>
                                      </p:to>
                                    </p:set>
                                    <p:animEffect filter="fade" transition="in">
                                      <p:cBhvr>
                                        <p:cTn dur="1000"/>
                                        <p:tgtEl>
                                          <p:spTgt spid="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3" st="3"/>
                                            </p:txEl>
                                          </p:spTgt>
                                        </p:tgtEl>
                                        <p:attrNameLst>
                                          <p:attrName>style.visibility</p:attrName>
                                        </p:attrNameLst>
                                      </p:cBhvr>
                                      <p:to>
                                        <p:strVal val="visible"/>
                                      </p:to>
                                    </p:set>
                                    <p:animEffect filter="fade" transition="in">
                                      <p:cBhvr>
                                        <p:cTn dur="1000"/>
                                        <p:tgtEl>
                                          <p:spTgt spid="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xEl>
                                              <p:pRg end="4" st="4"/>
                                            </p:txEl>
                                          </p:spTgt>
                                        </p:tgtEl>
                                        <p:attrNameLst>
                                          <p:attrName>style.visibility</p:attrName>
                                        </p:attrNameLst>
                                      </p:cBhvr>
                                      <p:to>
                                        <p:strVal val="visible"/>
                                      </p:to>
                                    </p:set>
                                    <p:animEffect filter="fade" transition="in">
                                      <p:cBhvr>
                                        <p:cTn dur="1000"/>
                                        <p:tgtEl>
                                          <p:spTgt spid="6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620">
                <a:solidFill>
                  <a:srgbClr val="FFFFFF"/>
                </a:solidFill>
                <a:latin typeface="Calibri"/>
                <a:ea typeface="Calibri"/>
                <a:cs typeface="Calibri"/>
                <a:sym typeface="Calibri"/>
              </a:rPr>
              <a:t>Support for Mentors</a:t>
            </a:r>
            <a:endParaRPr b="1" sz="3620">
              <a:solidFill>
                <a:srgbClr val="FFFFFF"/>
              </a:solidFill>
              <a:latin typeface="Calibri"/>
              <a:ea typeface="Calibri"/>
              <a:cs typeface="Calibri"/>
              <a:sym typeface="Calibri"/>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69570" lvl="0" marL="457200" rtl="0" algn="l">
              <a:spcBef>
                <a:spcPts val="0"/>
              </a:spcBef>
              <a:spcAft>
                <a:spcPts val="0"/>
              </a:spcAft>
              <a:buSzPct val="100000"/>
              <a:buFont typeface="Calibri"/>
              <a:buChar char="●"/>
            </a:pPr>
            <a:r>
              <a:rPr lang="en" sz="2400" u="sng">
                <a:solidFill>
                  <a:schemeClr val="hlink"/>
                </a:solidFill>
                <a:latin typeface="Calibri"/>
                <a:ea typeface="Calibri"/>
                <a:cs typeface="Calibri"/>
                <a:sym typeface="Calibri"/>
                <a:hlinkClick r:id="rId3"/>
              </a:rPr>
              <a:t>UoY PGCE mentor website </a:t>
            </a:r>
            <a:endParaRPr>
              <a:latin typeface="Calibri"/>
              <a:ea typeface="Calibri"/>
              <a:cs typeface="Calibri"/>
              <a:sym typeface="Calibri"/>
            </a:endParaRPr>
          </a:p>
          <a:p>
            <a:pPr indent="-369570" lvl="0" marL="457200" rtl="0" algn="l">
              <a:spcBef>
                <a:spcPts val="0"/>
              </a:spcBef>
              <a:spcAft>
                <a:spcPts val="0"/>
              </a:spcAft>
              <a:buSzPct val="100000"/>
              <a:buFont typeface="Calibri"/>
              <a:buChar char="●"/>
            </a:pPr>
            <a:r>
              <a:rPr lang="en" sz="2400" u="sng">
                <a:solidFill>
                  <a:schemeClr val="hlink"/>
                </a:solidFill>
                <a:latin typeface="Calibri"/>
                <a:ea typeface="Calibri"/>
                <a:cs typeface="Calibri"/>
                <a:sym typeface="Calibri"/>
                <a:hlinkClick r:id="rId4"/>
              </a:rPr>
              <a:t>Mentor handbook</a:t>
            </a:r>
            <a:endParaRPr sz="2400">
              <a:latin typeface="Calibri"/>
              <a:ea typeface="Calibri"/>
              <a:cs typeface="Calibri"/>
              <a:sym typeface="Calibri"/>
            </a:endParaRPr>
          </a:p>
          <a:p>
            <a:pPr indent="-369570" lvl="0" marL="457200" rtl="0" algn="l">
              <a:spcBef>
                <a:spcPts val="0"/>
              </a:spcBef>
              <a:spcAft>
                <a:spcPts val="0"/>
              </a:spcAft>
              <a:buSzPct val="100000"/>
              <a:buFont typeface="Calibri"/>
              <a:buChar char="●"/>
            </a:pPr>
            <a:r>
              <a:rPr lang="en" sz="2400" u="sng">
                <a:solidFill>
                  <a:schemeClr val="hlink"/>
                </a:solidFill>
                <a:latin typeface="Calibri"/>
                <a:ea typeface="Calibri"/>
                <a:cs typeface="Calibri"/>
                <a:sym typeface="Calibri"/>
                <a:hlinkClick r:id="rId5"/>
              </a:rPr>
              <a:t>Geography mentor resources/ pack</a:t>
            </a:r>
            <a:endParaRPr sz="2400">
              <a:latin typeface="Calibri"/>
              <a:ea typeface="Calibri"/>
              <a:cs typeface="Calibri"/>
              <a:sym typeface="Calibri"/>
            </a:endParaRPr>
          </a:p>
          <a:p>
            <a:pPr indent="-369570" lvl="0" marL="457200" rtl="0" algn="l">
              <a:spcBef>
                <a:spcPts val="0"/>
              </a:spcBef>
              <a:spcAft>
                <a:spcPts val="0"/>
              </a:spcAft>
              <a:buSzPct val="100000"/>
              <a:buFont typeface="Calibri"/>
              <a:buChar char="●"/>
            </a:pPr>
            <a:r>
              <a:rPr lang="en" sz="2400" u="sng">
                <a:solidFill>
                  <a:schemeClr val="hlink"/>
                </a:solidFill>
                <a:latin typeface="Calibri"/>
                <a:ea typeface="Calibri"/>
                <a:cs typeface="Calibri"/>
                <a:sym typeface="Calibri"/>
                <a:hlinkClick r:id="rId6"/>
              </a:rPr>
              <a:t>Geography subject specific </a:t>
            </a:r>
            <a:r>
              <a:rPr lang="en" sz="2400" u="sng">
                <a:solidFill>
                  <a:schemeClr val="hlink"/>
                </a:solidFill>
                <a:latin typeface="Calibri"/>
                <a:ea typeface="Calibri"/>
                <a:cs typeface="Calibri"/>
                <a:sym typeface="Calibri"/>
                <a:hlinkClick r:id="rId7"/>
              </a:rPr>
              <a:t>target</a:t>
            </a:r>
            <a:r>
              <a:rPr lang="en" sz="2400" u="sng">
                <a:solidFill>
                  <a:schemeClr val="hlink"/>
                </a:solidFill>
                <a:latin typeface="Calibri"/>
                <a:ea typeface="Calibri"/>
                <a:cs typeface="Calibri"/>
                <a:sym typeface="Calibri"/>
                <a:hlinkClick r:id="rId8"/>
              </a:rPr>
              <a:t> examples</a:t>
            </a:r>
            <a:endParaRPr sz="2400">
              <a:latin typeface="Calibri"/>
              <a:ea typeface="Calibri"/>
              <a:cs typeface="Calibri"/>
              <a:sym typeface="Calibri"/>
            </a:endParaRPr>
          </a:p>
          <a:p>
            <a:pPr indent="-369570" lvl="0" marL="457200" rtl="0" algn="l">
              <a:spcBef>
                <a:spcPts val="0"/>
              </a:spcBef>
              <a:spcAft>
                <a:spcPts val="0"/>
              </a:spcAft>
              <a:buSzPct val="100000"/>
              <a:buFont typeface="Calibri"/>
              <a:buChar char="●"/>
            </a:pPr>
            <a:r>
              <a:rPr lang="en" sz="2400" u="sng">
                <a:solidFill>
                  <a:schemeClr val="hlink"/>
                </a:solidFill>
                <a:latin typeface="Calibri"/>
                <a:ea typeface="Calibri"/>
                <a:cs typeface="Calibri"/>
                <a:sym typeface="Calibri"/>
                <a:hlinkClick r:id="rId9"/>
              </a:rPr>
              <a:t>PebblePad </a:t>
            </a:r>
            <a:r>
              <a:rPr lang="en" sz="2400" u="sng">
                <a:solidFill>
                  <a:schemeClr val="hlink"/>
                </a:solidFill>
                <a:latin typeface="Calibri"/>
                <a:ea typeface="Calibri"/>
                <a:cs typeface="Calibri"/>
                <a:sym typeface="Calibri"/>
                <a:hlinkClick r:id="rId10"/>
              </a:rPr>
              <a:t>explained</a:t>
            </a:r>
            <a:r>
              <a:rPr lang="en" sz="2400" u="sng">
                <a:solidFill>
                  <a:schemeClr val="hlink"/>
                </a:solidFill>
                <a:latin typeface="Calibri"/>
                <a:ea typeface="Calibri"/>
                <a:cs typeface="Calibri"/>
                <a:sym typeface="Calibri"/>
                <a:hlinkClick r:id="rId11"/>
              </a:rPr>
              <a:t> - video 9 mins</a:t>
            </a:r>
            <a:endParaRPr sz="2400">
              <a:latin typeface="Calibri"/>
              <a:ea typeface="Calibri"/>
              <a:cs typeface="Calibri"/>
              <a:sym typeface="Calibri"/>
            </a:endParaRPr>
          </a:p>
          <a:p>
            <a:pPr indent="-369570" lvl="0" marL="457200" rtl="0" algn="l">
              <a:spcBef>
                <a:spcPts val="0"/>
              </a:spcBef>
              <a:spcAft>
                <a:spcPts val="0"/>
              </a:spcAft>
              <a:buSzPct val="100000"/>
              <a:buFont typeface="Calibri"/>
              <a:buChar char="●"/>
            </a:pPr>
            <a:r>
              <a:rPr lang="en" sz="2400" u="sng">
                <a:solidFill>
                  <a:schemeClr val="hlink"/>
                </a:solidFill>
                <a:latin typeface="Calibri"/>
                <a:ea typeface="Calibri"/>
                <a:cs typeface="Calibri"/>
                <a:sym typeface="Calibri"/>
                <a:hlinkClick r:id="rId12"/>
              </a:rPr>
              <a:t>New </a:t>
            </a:r>
            <a:r>
              <a:rPr lang="en" sz="2400" u="sng">
                <a:solidFill>
                  <a:schemeClr val="hlink"/>
                </a:solidFill>
                <a:latin typeface="Calibri"/>
                <a:ea typeface="Calibri"/>
                <a:cs typeface="Calibri"/>
                <a:sym typeface="Calibri"/>
                <a:hlinkClick r:id="rId13"/>
              </a:rPr>
              <a:t>mentor</a:t>
            </a:r>
            <a:r>
              <a:rPr lang="en" sz="2400" u="sng">
                <a:solidFill>
                  <a:schemeClr val="hlink"/>
                </a:solidFill>
                <a:latin typeface="Calibri"/>
                <a:ea typeface="Calibri"/>
                <a:cs typeface="Calibri"/>
                <a:sym typeface="Calibri"/>
                <a:hlinkClick r:id="rId14"/>
              </a:rPr>
              <a:t> training video</a:t>
            </a:r>
            <a:endParaRPr sz="2400">
              <a:latin typeface="Calibri"/>
              <a:ea typeface="Calibri"/>
              <a:cs typeface="Calibri"/>
              <a:sym typeface="Calibri"/>
            </a:endParaRPr>
          </a:p>
          <a:p>
            <a:pPr indent="-369570" lvl="0" marL="457200" rtl="0" algn="l">
              <a:spcBef>
                <a:spcPts val="0"/>
              </a:spcBef>
              <a:spcAft>
                <a:spcPts val="0"/>
              </a:spcAft>
              <a:buSzPct val="100000"/>
              <a:buFont typeface="Calibri"/>
              <a:buChar char="●"/>
            </a:pPr>
            <a:r>
              <a:rPr lang="en" sz="2400">
                <a:latin typeface="Calibri"/>
                <a:ea typeface="Calibri"/>
                <a:cs typeface="Calibri"/>
                <a:sym typeface="Calibri"/>
              </a:rPr>
              <a:t>Weekly update (detailed update every three weeks)</a:t>
            </a:r>
            <a:endParaRPr sz="2400">
              <a:latin typeface="Calibri"/>
              <a:ea typeface="Calibri"/>
              <a:cs typeface="Calibri"/>
              <a:sym typeface="Calibri"/>
            </a:endParaRPr>
          </a:p>
          <a:p>
            <a:pPr indent="-369570" lvl="0" marL="457200" rtl="0" algn="l">
              <a:spcBef>
                <a:spcPts val="0"/>
              </a:spcBef>
              <a:spcAft>
                <a:spcPts val="0"/>
              </a:spcAft>
              <a:buSzPct val="100000"/>
              <a:buFont typeface="Calibri"/>
              <a:buChar char="●"/>
            </a:pPr>
            <a:r>
              <a:rPr lang="en" sz="2400">
                <a:latin typeface="Calibri"/>
                <a:ea typeface="Calibri"/>
                <a:cs typeface="Calibri"/>
                <a:sym typeface="Calibri"/>
              </a:rPr>
              <a:t>Quick </a:t>
            </a:r>
            <a:r>
              <a:rPr lang="en" sz="2400">
                <a:latin typeface="Calibri"/>
                <a:ea typeface="Calibri"/>
                <a:cs typeface="Calibri"/>
                <a:sym typeface="Calibri"/>
              </a:rPr>
              <a:t>response</a:t>
            </a:r>
            <a:r>
              <a:rPr lang="en" sz="2400">
                <a:latin typeface="Calibri"/>
                <a:ea typeface="Calibri"/>
                <a:cs typeface="Calibri"/>
                <a:sym typeface="Calibri"/>
              </a:rPr>
              <a:t> to emails regarding any concerns regarding a trainee</a:t>
            </a:r>
            <a:endParaRPr sz="2400">
              <a:latin typeface="Calibri"/>
              <a:ea typeface="Calibri"/>
              <a:cs typeface="Calibri"/>
              <a:sym typeface="Calibri"/>
            </a:endParaRPr>
          </a:p>
          <a:p>
            <a:pPr indent="0" lvl="0" marL="457200" rtl="0" algn="l">
              <a:spcBef>
                <a:spcPts val="1200"/>
              </a:spcBef>
              <a:spcAft>
                <a:spcPts val="1200"/>
              </a:spcAft>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620">
                <a:solidFill>
                  <a:srgbClr val="FFFFFF"/>
                </a:solidFill>
                <a:latin typeface="Calibri"/>
                <a:ea typeface="Calibri"/>
                <a:cs typeface="Calibri"/>
                <a:sym typeface="Calibri"/>
              </a:rPr>
              <a:t>Important Dates</a:t>
            </a:r>
            <a:r>
              <a:rPr b="1" lang="en" sz="3620">
                <a:solidFill>
                  <a:srgbClr val="FFFFFF"/>
                </a:solidFill>
              </a:rPr>
              <a:t> </a:t>
            </a:r>
            <a:endParaRPr b="1" sz="3620">
              <a:solidFill>
                <a:srgbClr val="FFFFFF"/>
              </a:solidFill>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358140" lvl="0" marL="457200" rtl="0" algn="l">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Please complete review 2 (placement 1 </a:t>
            </a:r>
            <a:r>
              <a:rPr lang="en" sz="2400">
                <a:solidFill>
                  <a:srgbClr val="000000"/>
                </a:solidFill>
                <a:latin typeface="Calibri"/>
                <a:ea typeface="Calibri"/>
                <a:cs typeface="Calibri"/>
                <a:sym typeface="Calibri"/>
              </a:rPr>
              <a:t>schools</a:t>
            </a:r>
            <a:r>
              <a:rPr lang="en" sz="2400">
                <a:solidFill>
                  <a:srgbClr val="000000"/>
                </a:solidFill>
                <a:latin typeface="Calibri"/>
                <a:ea typeface="Calibri"/>
                <a:cs typeface="Calibri"/>
                <a:sym typeface="Calibri"/>
              </a:rPr>
              <a:t> only) for your current trainee by Friday 12th March.</a:t>
            </a:r>
            <a:endParaRPr sz="2400">
              <a:solidFill>
                <a:srgbClr val="000000"/>
              </a:solidFill>
              <a:latin typeface="Calibri"/>
              <a:ea typeface="Calibri"/>
              <a:cs typeface="Calibri"/>
              <a:sym typeface="Calibri"/>
            </a:endParaRPr>
          </a:p>
          <a:p>
            <a:pPr indent="-358140" lvl="0" marL="457200" rtl="0" algn="l">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Mon 15th March, Wed 17th March &amp; Fri 19th March, trainees have </a:t>
            </a:r>
            <a:r>
              <a:rPr lang="en" sz="2400">
                <a:solidFill>
                  <a:srgbClr val="000000"/>
                </a:solidFill>
                <a:latin typeface="Calibri"/>
                <a:ea typeface="Calibri"/>
                <a:cs typeface="Calibri"/>
                <a:sym typeface="Calibri"/>
              </a:rPr>
              <a:t>university</a:t>
            </a:r>
            <a:r>
              <a:rPr lang="en" sz="2400">
                <a:solidFill>
                  <a:srgbClr val="000000"/>
                </a:solidFill>
                <a:latin typeface="Calibri"/>
                <a:ea typeface="Calibri"/>
                <a:cs typeface="Calibri"/>
                <a:sym typeface="Calibri"/>
              </a:rPr>
              <a:t> provision </a:t>
            </a:r>
            <a:endParaRPr sz="2400">
              <a:solidFill>
                <a:srgbClr val="000000"/>
              </a:solidFill>
              <a:latin typeface="Calibri"/>
              <a:ea typeface="Calibri"/>
              <a:cs typeface="Calibri"/>
              <a:sym typeface="Calibri"/>
            </a:endParaRPr>
          </a:p>
          <a:p>
            <a:pPr indent="-358140" lvl="0" marL="457200" rtl="0" algn="l">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Tues 16th &amp; Thurs 18th </a:t>
            </a:r>
            <a:r>
              <a:rPr lang="en" sz="2400">
                <a:solidFill>
                  <a:srgbClr val="000000"/>
                </a:solidFill>
                <a:latin typeface="Calibri"/>
                <a:ea typeface="Calibri"/>
                <a:cs typeface="Calibri"/>
                <a:sym typeface="Calibri"/>
              </a:rPr>
              <a:t>March</a:t>
            </a:r>
            <a:r>
              <a:rPr lang="en" sz="2400">
                <a:solidFill>
                  <a:srgbClr val="000000"/>
                </a:solidFill>
                <a:latin typeface="Calibri"/>
                <a:ea typeface="Calibri"/>
                <a:cs typeface="Calibri"/>
                <a:sym typeface="Calibri"/>
              </a:rPr>
              <a:t>, induction days in new </a:t>
            </a:r>
            <a:r>
              <a:rPr lang="en" sz="2400">
                <a:solidFill>
                  <a:srgbClr val="000000"/>
                </a:solidFill>
                <a:latin typeface="Calibri"/>
                <a:ea typeface="Calibri"/>
                <a:cs typeface="Calibri"/>
                <a:sym typeface="Calibri"/>
              </a:rPr>
              <a:t>placement schools if this is possible. Please liaise with your Professional Tutor, who should let trainees know what the arrangements for their induction are.</a:t>
            </a:r>
            <a:endParaRPr sz="2400">
              <a:solidFill>
                <a:srgbClr val="000000"/>
              </a:solidFill>
              <a:latin typeface="Calibri"/>
              <a:ea typeface="Calibri"/>
              <a:cs typeface="Calibri"/>
              <a:sym typeface="Calibri"/>
            </a:endParaRPr>
          </a:p>
          <a:p>
            <a:pPr indent="-358140" lvl="0" marL="457200" rtl="0" algn="l">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Mon 22nd March, placement 2 commences</a:t>
            </a:r>
            <a:endParaRPr sz="2400">
              <a:solidFill>
                <a:srgbClr val="000000"/>
              </a:solidFill>
              <a:latin typeface="Calibri"/>
              <a:ea typeface="Calibri"/>
              <a:cs typeface="Calibri"/>
              <a:sym typeface="Calibri"/>
            </a:endParaRPr>
          </a:p>
          <a:p>
            <a:pPr indent="0" lvl="0" marL="457200" rtl="0" algn="l">
              <a:spcBef>
                <a:spcPts val="1200"/>
              </a:spcBef>
              <a:spcAft>
                <a:spcPts val="1200"/>
              </a:spcAft>
              <a:buNone/>
            </a:pPr>
            <a:r>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animEffect filter="fade" transition="in">
                                      <p:cBhvr>
                                        <p:cTn dur="1000"/>
                                        <p:tgtEl>
                                          <p:spTgt spid="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animEffect filter="fade" transition="in">
                                      <p:cBhvr>
                                        <p:cTn dur="1000"/>
                                        <p:tgtEl>
                                          <p:spTgt spid="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animEffect filter="fade" transition="in">
                                      <p:cBhvr>
                                        <p:cTn dur="1000"/>
                                        <p:tgtEl>
                                          <p:spTgt spid="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3" st="3"/>
                                            </p:txEl>
                                          </p:spTgt>
                                        </p:tgtEl>
                                        <p:attrNameLst>
                                          <p:attrName>style.visibility</p:attrName>
                                        </p:attrNameLst>
                                      </p:cBhvr>
                                      <p:to>
                                        <p:strVal val="visible"/>
                                      </p:to>
                                    </p:set>
                                    <p:animEffect filter="fade" transition="in">
                                      <p:cBhvr>
                                        <p:cTn dur="1000"/>
                                        <p:tgtEl>
                                          <p:spTgt spid="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4" st="4"/>
                                            </p:txEl>
                                          </p:spTgt>
                                        </p:tgtEl>
                                        <p:attrNameLst>
                                          <p:attrName>style.visibility</p:attrName>
                                        </p:attrNameLst>
                                      </p:cBhvr>
                                      <p:to>
                                        <p:strVal val="visible"/>
                                      </p:to>
                                    </p:set>
                                    <p:animEffect filter="fade" transition="in">
                                      <p:cBhvr>
                                        <p:cTn dur="1000"/>
                                        <p:tgtEl>
                                          <p:spTgt spid="8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620">
                <a:solidFill>
                  <a:srgbClr val="FFFFFF"/>
                </a:solidFill>
                <a:latin typeface="Calibri"/>
                <a:ea typeface="Calibri"/>
                <a:cs typeface="Calibri"/>
                <a:sym typeface="Calibri"/>
              </a:rPr>
              <a:t>Important Dates</a:t>
            </a:r>
            <a:r>
              <a:rPr b="1" lang="en" sz="3620">
                <a:solidFill>
                  <a:srgbClr val="FFFFFF"/>
                </a:solidFill>
              </a:rPr>
              <a:t> </a:t>
            </a:r>
            <a:endParaRPr b="1" sz="3620">
              <a:solidFill>
                <a:srgbClr val="FFFFFF"/>
              </a:solidFill>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University visits will begin the </a:t>
            </a:r>
            <a:r>
              <a:rPr lang="en" sz="2400">
                <a:solidFill>
                  <a:srgbClr val="000000"/>
                </a:solidFill>
                <a:latin typeface="Calibri"/>
                <a:ea typeface="Calibri"/>
                <a:cs typeface="Calibri"/>
                <a:sym typeface="Calibri"/>
              </a:rPr>
              <a:t>second</a:t>
            </a:r>
            <a:r>
              <a:rPr lang="en" sz="2400">
                <a:solidFill>
                  <a:srgbClr val="000000"/>
                </a:solidFill>
                <a:latin typeface="Calibri"/>
                <a:ea typeface="Calibri"/>
                <a:cs typeface="Calibri"/>
                <a:sym typeface="Calibri"/>
              </a:rPr>
              <a:t> week back after Easter </a:t>
            </a:r>
            <a:r>
              <a:rPr i="1" lang="en" sz="2400">
                <a:solidFill>
                  <a:srgbClr val="000000"/>
                </a:solidFill>
                <a:latin typeface="Calibri"/>
                <a:ea typeface="Calibri"/>
                <a:cs typeface="Calibri"/>
                <a:sym typeface="Calibri"/>
              </a:rPr>
              <a:t>(w/b 19th April for York/ NY/ </a:t>
            </a:r>
            <a:r>
              <a:rPr i="1" lang="en" sz="2400">
                <a:solidFill>
                  <a:srgbClr val="000000"/>
                </a:solidFill>
                <a:latin typeface="Calibri"/>
                <a:ea typeface="Calibri"/>
                <a:cs typeface="Calibri"/>
                <a:sym typeface="Calibri"/>
              </a:rPr>
              <a:t>Wakefield</a:t>
            </a:r>
            <a:r>
              <a:rPr i="1" lang="en" sz="2400">
                <a:solidFill>
                  <a:srgbClr val="000000"/>
                </a:solidFill>
                <a:latin typeface="Calibri"/>
                <a:ea typeface="Calibri"/>
                <a:cs typeface="Calibri"/>
                <a:sym typeface="Calibri"/>
              </a:rPr>
              <a:t> Schools, w/b 26th April for Leeds schools). </a:t>
            </a:r>
            <a:endParaRPr i="1"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External examiner visits w/b 3rd May and w/b 10th May</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Char char="●"/>
            </a:pPr>
            <a:r>
              <a:rPr lang="en" sz="2400">
                <a:solidFill>
                  <a:srgbClr val="000000"/>
                </a:solidFill>
                <a:latin typeface="Calibri"/>
                <a:ea typeface="Calibri"/>
                <a:cs typeface="Calibri"/>
                <a:sym typeface="Calibri"/>
              </a:rPr>
              <a:t>Review 3 (</a:t>
            </a:r>
            <a:r>
              <a:rPr lang="en" sz="2400">
                <a:solidFill>
                  <a:srgbClr val="000000"/>
                </a:solidFill>
                <a:latin typeface="Calibri"/>
                <a:ea typeface="Calibri"/>
                <a:cs typeface="Calibri"/>
                <a:sym typeface="Calibri"/>
              </a:rPr>
              <a:t>final </a:t>
            </a:r>
            <a:r>
              <a:rPr lang="en" sz="2400">
                <a:solidFill>
                  <a:srgbClr val="000000"/>
                </a:solidFill>
                <a:latin typeface="Calibri"/>
                <a:ea typeface="Calibri"/>
                <a:cs typeface="Calibri"/>
                <a:sym typeface="Calibri"/>
              </a:rPr>
              <a:t>review) deadline </a:t>
            </a:r>
            <a:r>
              <a:rPr b="1" lang="en" sz="2400">
                <a:solidFill>
                  <a:srgbClr val="000000"/>
                </a:solidFill>
                <a:latin typeface="Calibri"/>
                <a:ea typeface="Calibri"/>
                <a:cs typeface="Calibri"/>
                <a:sym typeface="Calibri"/>
              </a:rPr>
              <a:t>Wed 19th May</a:t>
            </a:r>
            <a:endParaRPr b="1"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Final day in placement school is Friday 21st May</a:t>
            </a:r>
            <a:endParaRPr sz="24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animEffect filter="fade" transition="in">
                                      <p:cBhvr>
                                        <p:cTn dur="1000"/>
                                        <p:tgtEl>
                                          <p:spTgt spid="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animEffect filter="fade" transition="in">
                                      <p:cBhvr>
                                        <p:cTn dur="1000"/>
                                        <p:tgtEl>
                                          <p:spTgt spid="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2" st="2"/>
                                            </p:txEl>
                                          </p:spTgt>
                                        </p:tgtEl>
                                        <p:attrNameLst>
                                          <p:attrName>style.visibility</p:attrName>
                                        </p:attrNameLst>
                                      </p:cBhvr>
                                      <p:to>
                                        <p:strVal val="visible"/>
                                      </p:to>
                                    </p:set>
                                    <p:animEffect filter="fade" transition="in">
                                      <p:cBhvr>
                                        <p:cTn dur="1000"/>
                                        <p:tgtEl>
                                          <p:spTgt spid="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3" st="3"/>
                                            </p:txEl>
                                          </p:spTgt>
                                        </p:tgtEl>
                                        <p:attrNameLst>
                                          <p:attrName>style.visibility</p:attrName>
                                        </p:attrNameLst>
                                      </p:cBhvr>
                                      <p:to>
                                        <p:strVal val="visible"/>
                                      </p:to>
                                    </p:set>
                                    <p:animEffect filter="fade" transition="in">
                                      <p:cBhvr>
                                        <p:cTn dur="1000"/>
                                        <p:tgtEl>
                                          <p:spTgt spid="8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idx="4294967295" type="title"/>
          </p:nvPr>
        </p:nvSpPr>
        <p:spPr>
          <a:xfrm>
            <a:off x="387900" y="458025"/>
            <a:ext cx="8368200" cy="6861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rPr>
              <a:t>Placement 2 Guidance</a:t>
            </a:r>
            <a:endParaRPr sz="3600">
              <a:solidFill>
                <a:srgbClr val="FFFFFF"/>
              </a:solidFill>
            </a:endParaRPr>
          </a:p>
        </p:txBody>
      </p:sp>
      <p:grpSp>
        <p:nvGrpSpPr>
          <p:cNvPr id="92" name="Google Shape;92;p18"/>
          <p:cNvGrpSpPr/>
          <p:nvPr/>
        </p:nvGrpSpPr>
        <p:grpSpPr>
          <a:xfrm>
            <a:off x="431825" y="1342525"/>
            <a:ext cx="2683300" cy="3302700"/>
            <a:chOff x="431825" y="1342525"/>
            <a:chExt cx="2683300" cy="3302700"/>
          </a:xfrm>
        </p:grpSpPr>
        <p:sp>
          <p:nvSpPr>
            <p:cNvPr id="93" name="Google Shape;93;p18"/>
            <p:cNvSpPr/>
            <p:nvPr/>
          </p:nvSpPr>
          <p:spPr>
            <a:xfrm>
              <a:off x="431825" y="1342525"/>
              <a:ext cx="26832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txBox="1"/>
            <p:nvPr/>
          </p:nvSpPr>
          <p:spPr>
            <a:xfrm>
              <a:off x="431925" y="1342525"/>
              <a:ext cx="26832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18"/>
          <p:cNvSpPr txBox="1"/>
          <p:nvPr>
            <p:ph idx="4294967295" type="body"/>
          </p:nvPr>
        </p:nvSpPr>
        <p:spPr>
          <a:xfrm>
            <a:off x="489192"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1</a:t>
            </a:r>
            <a:endParaRPr>
              <a:solidFill>
                <a:schemeClr val="lt1"/>
              </a:solidFill>
            </a:endParaRPr>
          </a:p>
        </p:txBody>
      </p:sp>
      <p:cxnSp>
        <p:nvCxnSpPr>
          <p:cNvPr id="96" name="Google Shape;96;p18"/>
          <p:cNvCxnSpPr/>
          <p:nvPr/>
        </p:nvCxnSpPr>
        <p:spPr>
          <a:xfrm>
            <a:off x="857675" y="1514725"/>
            <a:ext cx="0" cy="478800"/>
          </a:xfrm>
          <a:prstGeom prst="straightConnector1">
            <a:avLst/>
          </a:prstGeom>
          <a:noFill/>
          <a:ln cap="flat" cmpd="sng" w="9525">
            <a:solidFill>
              <a:schemeClr val="lt1"/>
            </a:solidFill>
            <a:prstDash val="solid"/>
            <a:round/>
            <a:headEnd len="sm" w="sm" type="none"/>
            <a:tailEnd len="sm" w="sm" type="none"/>
          </a:ln>
        </p:spPr>
      </p:cxnSp>
      <p:sp>
        <p:nvSpPr>
          <p:cNvPr id="97" name="Google Shape;97;p18"/>
          <p:cNvSpPr txBox="1"/>
          <p:nvPr>
            <p:ph idx="4294967295" type="body"/>
          </p:nvPr>
        </p:nvSpPr>
        <p:spPr>
          <a:xfrm>
            <a:off x="933875" y="13377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Timetable </a:t>
            </a:r>
            <a:endParaRPr>
              <a:solidFill>
                <a:schemeClr val="lt1"/>
              </a:solidFill>
            </a:endParaRPr>
          </a:p>
        </p:txBody>
      </p:sp>
      <p:sp>
        <p:nvSpPr>
          <p:cNvPr id="98" name="Google Shape;98;p18"/>
          <p:cNvSpPr txBox="1"/>
          <p:nvPr>
            <p:ph idx="4294967295" type="body"/>
          </p:nvPr>
        </p:nvSpPr>
        <p:spPr>
          <a:xfrm>
            <a:off x="508125" y="2268950"/>
            <a:ext cx="2530800" cy="2376300"/>
          </a:xfrm>
          <a:prstGeom prst="rect">
            <a:avLst/>
          </a:prstGeom>
        </p:spPr>
        <p:txBody>
          <a:bodyPr anchorCtr="0" anchor="t" bIns="91425" lIns="91425" spcFirstLastPara="1" rIns="91425" wrap="square" tIns="91425">
            <a:normAutofit/>
          </a:bodyPr>
          <a:lstStyle/>
          <a:p>
            <a:pPr indent="-260350" lvl="0" marL="228600" rtl="0" algn="l">
              <a:spcBef>
                <a:spcPts val="0"/>
              </a:spcBef>
              <a:spcAft>
                <a:spcPts val="0"/>
              </a:spcAft>
              <a:buClr>
                <a:srgbClr val="000000"/>
              </a:buClr>
              <a:buSzPts val="1400"/>
              <a:buChar char="●"/>
            </a:pPr>
            <a:r>
              <a:rPr lang="en" sz="1400">
                <a:solidFill>
                  <a:srgbClr val="000000"/>
                </a:solidFill>
              </a:rPr>
              <a:t>40-50% teaching straight away (10-12 hours)</a:t>
            </a:r>
            <a:endParaRPr sz="1400">
              <a:solidFill>
                <a:srgbClr val="000000"/>
              </a:solidFill>
            </a:endParaRPr>
          </a:p>
          <a:p>
            <a:pPr indent="-260350" lvl="0" marL="228600" rtl="0" algn="l">
              <a:spcBef>
                <a:spcPts val="0"/>
              </a:spcBef>
              <a:spcAft>
                <a:spcPts val="0"/>
              </a:spcAft>
              <a:buClr>
                <a:srgbClr val="000000"/>
              </a:buClr>
              <a:buSzPts val="1400"/>
              <a:buChar char="●"/>
            </a:pPr>
            <a:r>
              <a:rPr lang="en" sz="1400">
                <a:solidFill>
                  <a:srgbClr val="000000"/>
                </a:solidFill>
              </a:rPr>
              <a:t>After Easter increase to 50-60% solo teaching (12-15 hours)</a:t>
            </a:r>
            <a:endParaRPr sz="1400">
              <a:solidFill>
                <a:srgbClr val="000000"/>
              </a:solidFill>
            </a:endParaRPr>
          </a:p>
          <a:p>
            <a:pPr indent="-260350" lvl="0" marL="228600" rtl="0" algn="l">
              <a:spcBef>
                <a:spcPts val="0"/>
              </a:spcBef>
              <a:spcAft>
                <a:spcPts val="0"/>
              </a:spcAft>
              <a:buClr>
                <a:srgbClr val="000000"/>
              </a:buClr>
              <a:buSzPts val="1400"/>
              <a:buChar char="●"/>
            </a:pPr>
            <a:r>
              <a:rPr lang="en" sz="1400">
                <a:solidFill>
                  <a:srgbClr val="000000"/>
                </a:solidFill>
              </a:rPr>
              <a:t>By May, 60% solo teaching (15 hours) and up to 15% (3 hours) additional tasks/ support </a:t>
            </a:r>
            <a:endParaRPr sz="1400">
              <a:solidFill>
                <a:srgbClr val="000000"/>
              </a:solidFill>
            </a:endParaRPr>
          </a:p>
        </p:txBody>
      </p:sp>
      <p:grpSp>
        <p:nvGrpSpPr>
          <p:cNvPr id="99" name="Google Shape;99;p18"/>
          <p:cNvGrpSpPr/>
          <p:nvPr/>
        </p:nvGrpSpPr>
        <p:grpSpPr>
          <a:xfrm>
            <a:off x="3221800" y="1342525"/>
            <a:ext cx="2673004" cy="3302700"/>
            <a:chOff x="3221800" y="1342525"/>
            <a:chExt cx="2673004" cy="3302700"/>
          </a:xfrm>
        </p:grpSpPr>
        <p:sp>
          <p:nvSpPr>
            <p:cNvPr id="100" name="Google Shape;100;p18"/>
            <p:cNvSpPr/>
            <p:nvPr/>
          </p:nvSpPr>
          <p:spPr>
            <a:xfrm>
              <a:off x="3221803"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txBox="1"/>
            <p:nvPr/>
          </p:nvSpPr>
          <p:spPr>
            <a:xfrm>
              <a:off x="3221800"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18"/>
          <p:cNvSpPr txBox="1"/>
          <p:nvPr>
            <p:ph idx="4294967295" type="body"/>
          </p:nvPr>
        </p:nvSpPr>
        <p:spPr>
          <a:xfrm>
            <a:off x="3275767"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2</a:t>
            </a:r>
            <a:endParaRPr>
              <a:solidFill>
                <a:schemeClr val="lt1"/>
              </a:solidFill>
            </a:endParaRPr>
          </a:p>
        </p:txBody>
      </p:sp>
      <p:cxnSp>
        <p:nvCxnSpPr>
          <p:cNvPr id="103" name="Google Shape;103;p18"/>
          <p:cNvCxnSpPr/>
          <p:nvPr/>
        </p:nvCxnSpPr>
        <p:spPr>
          <a:xfrm>
            <a:off x="3647550" y="1514725"/>
            <a:ext cx="0" cy="478800"/>
          </a:xfrm>
          <a:prstGeom prst="straightConnector1">
            <a:avLst/>
          </a:prstGeom>
          <a:noFill/>
          <a:ln cap="flat" cmpd="sng" w="9525">
            <a:solidFill>
              <a:schemeClr val="lt1"/>
            </a:solidFill>
            <a:prstDash val="solid"/>
            <a:round/>
            <a:headEnd len="sm" w="sm" type="none"/>
            <a:tailEnd len="sm" w="sm" type="none"/>
          </a:ln>
        </p:spPr>
      </p:cxnSp>
      <p:sp>
        <p:nvSpPr>
          <p:cNvPr id="104" name="Google Shape;104;p18"/>
          <p:cNvSpPr txBox="1"/>
          <p:nvPr>
            <p:ph idx="4294967295" type="body"/>
          </p:nvPr>
        </p:nvSpPr>
        <p:spPr>
          <a:xfrm>
            <a:off x="3723750" y="13425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Mentor Meetings</a:t>
            </a:r>
            <a:endParaRPr>
              <a:solidFill>
                <a:schemeClr val="lt1"/>
              </a:solidFill>
            </a:endParaRPr>
          </a:p>
        </p:txBody>
      </p:sp>
      <p:sp>
        <p:nvSpPr>
          <p:cNvPr id="105" name="Google Shape;105;p18"/>
          <p:cNvSpPr txBox="1"/>
          <p:nvPr>
            <p:ph idx="4294967295" type="body"/>
          </p:nvPr>
        </p:nvSpPr>
        <p:spPr>
          <a:xfrm>
            <a:off x="3294700" y="2268950"/>
            <a:ext cx="2530800" cy="2376300"/>
          </a:xfrm>
          <a:prstGeom prst="rect">
            <a:avLst/>
          </a:prstGeom>
        </p:spPr>
        <p:txBody>
          <a:bodyPr anchorCtr="0" anchor="t" bIns="91425" lIns="91425" spcFirstLastPara="1" rIns="91425" wrap="square" tIns="91425">
            <a:noAutofit/>
          </a:bodyPr>
          <a:lstStyle/>
          <a:p>
            <a:pPr indent="-203200" lvl="0" marL="171450" rtl="0" algn="l">
              <a:spcBef>
                <a:spcPts val="0"/>
              </a:spcBef>
              <a:spcAft>
                <a:spcPts val="0"/>
              </a:spcAft>
              <a:buSzPts val="1400"/>
              <a:buChar char="●"/>
            </a:pPr>
            <a:r>
              <a:rPr lang="en" sz="1400">
                <a:solidFill>
                  <a:srgbClr val="000000"/>
                </a:solidFill>
              </a:rPr>
              <a:t>Weekly meeting (one hour in total)</a:t>
            </a:r>
            <a:endParaRPr sz="1400">
              <a:solidFill>
                <a:srgbClr val="000000"/>
              </a:solidFill>
            </a:endParaRPr>
          </a:p>
          <a:p>
            <a:pPr indent="-203200" lvl="0" marL="171450" rtl="0" algn="l">
              <a:spcBef>
                <a:spcPts val="0"/>
              </a:spcBef>
              <a:spcAft>
                <a:spcPts val="0"/>
              </a:spcAft>
              <a:buSzPts val="1400"/>
              <a:buChar char="●"/>
            </a:pPr>
            <a:r>
              <a:rPr lang="en" sz="1400">
                <a:solidFill>
                  <a:srgbClr val="000000"/>
                </a:solidFill>
              </a:rPr>
              <a:t>2-3 targets per week, with links to the TS</a:t>
            </a:r>
            <a:endParaRPr sz="1400">
              <a:solidFill>
                <a:srgbClr val="000000"/>
              </a:solidFill>
            </a:endParaRPr>
          </a:p>
          <a:p>
            <a:pPr indent="-203200" lvl="0" marL="171450" rtl="0" algn="l">
              <a:spcBef>
                <a:spcPts val="0"/>
              </a:spcBef>
              <a:spcAft>
                <a:spcPts val="0"/>
              </a:spcAft>
              <a:buSzPts val="1400"/>
              <a:buChar char="●"/>
            </a:pPr>
            <a:r>
              <a:rPr lang="en" sz="1400">
                <a:solidFill>
                  <a:srgbClr val="000000"/>
                </a:solidFill>
              </a:rPr>
              <a:t>Trainee completes the weekly mentor meeting template (verified by mentor) and uploads onto PebblePad</a:t>
            </a:r>
            <a:endParaRPr sz="1400"/>
          </a:p>
        </p:txBody>
      </p:sp>
      <p:grpSp>
        <p:nvGrpSpPr>
          <p:cNvPr id="106" name="Google Shape;106;p18"/>
          <p:cNvGrpSpPr/>
          <p:nvPr/>
        </p:nvGrpSpPr>
        <p:grpSpPr>
          <a:xfrm>
            <a:off x="6007125" y="1342525"/>
            <a:ext cx="2673000" cy="3302700"/>
            <a:chOff x="6007125" y="1342525"/>
            <a:chExt cx="2673000" cy="3302700"/>
          </a:xfrm>
        </p:grpSpPr>
        <p:sp>
          <p:nvSpPr>
            <p:cNvPr id="107" name="Google Shape;107;p18"/>
            <p:cNvSpPr/>
            <p:nvPr/>
          </p:nvSpPr>
          <p:spPr>
            <a:xfrm>
              <a:off x="6007125"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txBox="1"/>
            <p:nvPr/>
          </p:nvSpPr>
          <p:spPr>
            <a:xfrm>
              <a:off x="6007125"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18"/>
          <p:cNvSpPr txBox="1"/>
          <p:nvPr>
            <p:ph idx="4294967295" type="body"/>
          </p:nvPr>
        </p:nvSpPr>
        <p:spPr>
          <a:xfrm>
            <a:off x="6058742"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3</a:t>
            </a:r>
            <a:endParaRPr>
              <a:solidFill>
                <a:schemeClr val="lt1"/>
              </a:solidFill>
            </a:endParaRPr>
          </a:p>
        </p:txBody>
      </p:sp>
      <p:cxnSp>
        <p:nvCxnSpPr>
          <p:cNvPr id="110" name="Google Shape;110;p18"/>
          <p:cNvCxnSpPr/>
          <p:nvPr/>
        </p:nvCxnSpPr>
        <p:spPr>
          <a:xfrm>
            <a:off x="6427225" y="1514725"/>
            <a:ext cx="0" cy="478800"/>
          </a:xfrm>
          <a:prstGeom prst="straightConnector1">
            <a:avLst/>
          </a:prstGeom>
          <a:noFill/>
          <a:ln cap="flat" cmpd="sng" w="9525">
            <a:solidFill>
              <a:schemeClr val="lt1"/>
            </a:solidFill>
            <a:prstDash val="solid"/>
            <a:round/>
            <a:headEnd len="sm" w="sm" type="none"/>
            <a:tailEnd len="sm" w="sm" type="none"/>
          </a:ln>
        </p:spPr>
      </p:cxnSp>
      <p:sp>
        <p:nvSpPr>
          <p:cNvPr id="111" name="Google Shape;111;p18"/>
          <p:cNvSpPr txBox="1"/>
          <p:nvPr>
            <p:ph idx="4294967295" type="body"/>
          </p:nvPr>
        </p:nvSpPr>
        <p:spPr>
          <a:xfrm>
            <a:off x="6503425" y="13425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Lesson Observations</a:t>
            </a:r>
            <a:endParaRPr>
              <a:solidFill>
                <a:schemeClr val="lt1"/>
              </a:solidFill>
            </a:endParaRPr>
          </a:p>
        </p:txBody>
      </p:sp>
      <p:sp>
        <p:nvSpPr>
          <p:cNvPr id="112" name="Google Shape;112;p18"/>
          <p:cNvSpPr txBox="1"/>
          <p:nvPr>
            <p:ph idx="4294967295" type="body"/>
          </p:nvPr>
        </p:nvSpPr>
        <p:spPr>
          <a:xfrm>
            <a:off x="6077675" y="2268950"/>
            <a:ext cx="2530800" cy="2376300"/>
          </a:xfrm>
          <a:prstGeom prst="rect">
            <a:avLst/>
          </a:prstGeom>
        </p:spPr>
        <p:txBody>
          <a:bodyPr anchorCtr="0" anchor="t" bIns="91425" lIns="91425" spcFirstLastPara="1" rIns="91425" wrap="square" tIns="91425">
            <a:normAutofit fontScale="62500" lnSpcReduction="10000"/>
          </a:bodyPr>
          <a:lstStyle/>
          <a:p>
            <a:pPr indent="-144462" lvl="0" marL="114300" rtl="0" algn="l">
              <a:spcBef>
                <a:spcPts val="0"/>
              </a:spcBef>
              <a:spcAft>
                <a:spcPts val="0"/>
              </a:spcAft>
              <a:buClr>
                <a:srgbClr val="000000"/>
              </a:buClr>
              <a:buSzPct val="100000"/>
              <a:buChar char="●"/>
            </a:pPr>
            <a:r>
              <a:rPr lang="en" sz="2200">
                <a:solidFill>
                  <a:srgbClr val="000000"/>
                </a:solidFill>
              </a:rPr>
              <a:t>One formal lesson obs per week on UoY template (on website and PebblePad)</a:t>
            </a:r>
            <a:endParaRPr sz="2200">
              <a:solidFill>
                <a:srgbClr val="000000"/>
              </a:solidFill>
            </a:endParaRPr>
          </a:p>
          <a:p>
            <a:pPr indent="-144462" lvl="0" marL="114300" rtl="0" algn="l">
              <a:spcBef>
                <a:spcPts val="0"/>
              </a:spcBef>
              <a:spcAft>
                <a:spcPts val="0"/>
              </a:spcAft>
              <a:buClr>
                <a:srgbClr val="000000"/>
              </a:buClr>
              <a:buSzPct val="100000"/>
              <a:buChar char="●"/>
            </a:pPr>
            <a:r>
              <a:rPr lang="en" sz="2200">
                <a:solidFill>
                  <a:srgbClr val="000000"/>
                </a:solidFill>
              </a:rPr>
              <a:t>Informal lesson feedback to be recorded in the trainees reflections book (exercise book) using WWW/ EBI</a:t>
            </a:r>
            <a:endParaRPr sz="2200">
              <a:solidFill>
                <a:srgbClr val="000000"/>
              </a:solidFill>
            </a:endParaRPr>
          </a:p>
          <a:p>
            <a:pPr indent="-144462" lvl="0" marL="114300" rtl="0" algn="l">
              <a:spcBef>
                <a:spcPts val="0"/>
              </a:spcBef>
              <a:spcAft>
                <a:spcPts val="0"/>
              </a:spcAft>
              <a:buClr>
                <a:srgbClr val="000000"/>
              </a:buClr>
              <a:buSzPct val="100000"/>
              <a:buChar char="●"/>
            </a:pPr>
            <a:r>
              <a:rPr lang="en" sz="2200">
                <a:solidFill>
                  <a:srgbClr val="000000"/>
                </a:solidFill>
              </a:rPr>
              <a:t>Host teacher remains in the class </a:t>
            </a:r>
            <a:r>
              <a:rPr i="1" lang="en" sz="2200">
                <a:solidFill>
                  <a:srgbClr val="000000"/>
                </a:solidFill>
              </a:rPr>
              <a:t>(or nearby once trainee is established)</a:t>
            </a:r>
            <a:endParaRPr i="1" sz="14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1000"/>
                                        <p:tgtEl>
                                          <p:spTgt spid="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1000"/>
                                        <p:tgtEl>
                                          <p:spTgt spid="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1000"/>
                                        <p:tgtEl>
                                          <p:spTgt spid="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10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10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1000"/>
                                        <p:tgtEl>
                                          <p:spTgt spid="11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620">
                <a:solidFill>
                  <a:srgbClr val="FFFFFF"/>
                </a:solidFill>
                <a:latin typeface="Calibri"/>
                <a:ea typeface="Calibri"/>
                <a:cs typeface="Calibri"/>
                <a:sym typeface="Calibri"/>
              </a:rPr>
              <a:t>Example</a:t>
            </a:r>
            <a:r>
              <a:rPr b="1" lang="en" sz="3620">
                <a:solidFill>
                  <a:srgbClr val="FFFFFF"/>
                </a:solidFill>
                <a:latin typeface="Calibri"/>
                <a:ea typeface="Calibri"/>
                <a:cs typeface="Calibri"/>
                <a:sym typeface="Calibri"/>
              </a:rPr>
              <a:t> </a:t>
            </a:r>
            <a:r>
              <a:rPr b="1" lang="en" sz="3620">
                <a:solidFill>
                  <a:srgbClr val="FFFFFF"/>
                </a:solidFill>
                <a:latin typeface="Calibri"/>
                <a:ea typeface="Calibri"/>
                <a:cs typeface="Calibri"/>
                <a:sym typeface="Calibri"/>
              </a:rPr>
              <a:t>Placement</a:t>
            </a:r>
            <a:r>
              <a:rPr b="1" lang="en" sz="3620">
                <a:solidFill>
                  <a:srgbClr val="FFFFFF"/>
                </a:solidFill>
                <a:latin typeface="Calibri"/>
                <a:ea typeface="Calibri"/>
                <a:cs typeface="Calibri"/>
                <a:sym typeface="Calibri"/>
              </a:rPr>
              <a:t> 2 Timetable</a:t>
            </a:r>
            <a:endParaRPr b="1" sz="3620">
              <a:solidFill>
                <a:srgbClr val="FFFFFF"/>
              </a:solidFill>
              <a:latin typeface="Calibri"/>
              <a:ea typeface="Calibri"/>
              <a:cs typeface="Calibri"/>
              <a:sym typeface="Calibri"/>
            </a:endParaRPr>
          </a:p>
        </p:txBody>
      </p:sp>
      <p:sp>
        <p:nvSpPr>
          <p:cNvPr id="118" name="Google Shape;118;p19"/>
          <p:cNvSpPr txBox="1"/>
          <p:nvPr>
            <p:ph idx="1" type="body"/>
          </p:nvPr>
        </p:nvSpPr>
        <p:spPr>
          <a:xfrm>
            <a:off x="102600" y="1152500"/>
            <a:ext cx="7187400" cy="33831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sz="2400"/>
          </a:p>
          <a:p>
            <a:pPr indent="0" lvl="0" marL="457200" rtl="0" algn="l">
              <a:spcBef>
                <a:spcPts val="1200"/>
              </a:spcBef>
              <a:spcAft>
                <a:spcPts val="1200"/>
              </a:spcAft>
              <a:buNone/>
            </a:pPr>
            <a:r>
              <a:t/>
            </a:r>
            <a:endParaRPr sz="2400"/>
          </a:p>
        </p:txBody>
      </p:sp>
      <p:graphicFrame>
        <p:nvGraphicFramePr>
          <p:cNvPr id="119" name="Google Shape;119;p19"/>
          <p:cNvGraphicFramePr/>
          <p:nvPr/>
        </p:nvGraphicFramePr>
        <p:xfrm>
          <a:off x="311700" y="1152488"/>
          <a:ext cx="3000000" cy="3000000"/>
        </p:xfrm>
        <a:graphic>
          <a:graphicData uri="http://schemas.openxmlformats.org/drawingml/2006/table">
            <a:tbl>
              <a:tblPr>
                <a:noFill/>
                <a:tableStyleId>{1D05643C-A232-4F5E-B51E-3AC7EE45D41F}</a:tableStyleId>
              </a:tblPr>
              <a:tblGrid>
                <a:gridCol w="1083375"/>
                <a:gridCol w="1083375"/>
                <a:gridCol w="1083375"/>
                <a:gridCol w="1083375"/>
                <a:gridCol w="1083375"/>
                <a:gridCol w="1083375"/>
              </a:tblGrid>
              <a:tr h="3817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Mon</a:t>
                      </a:r>
                      <a:endParaRPr/>
                    </a:p>
                  </a:txBody>
                  <a:tcPr marT="91425" marB="91425" marR="91425" marL="91425"/>
                </a:tc>
                <a:tc>
                  <a:txBody>
                    <a:bodyPr/>
                    <a:lstStyle/>
                    <a:p>
                      <a:pPr indent="0" lvl="0" marL="0" rtl="0" algn="ctr">
                        <a:spcBef>
                          <a:spcPts val="0"/>
                        </a:spcBef>
                        <a:spcAft>
                          <a:spcPts val="0"/>
                        </a:spcAft>
                        <a:buNone/>
                      </a:pPr>
                      <a:r>
                        <a:rPr lang="en"/>
                        <a:t>Tues</a:t>
                      </a:r>
                      <a:endParaRPr/>
                    </a:p>
                  </a:txBody>
                  <a:tcPr marT="91425" marB="91425" marR="91425" marL="91425"/>
                </a:tc>
                <a:tc>
                  <a:txBody>
                    <a:bodyPr/>
                    <a:lstStyle/>
                    <a:p>
                      <a:pPr indent="0" lvl="0" marL="0" rtl="0" algn="ctr">
                        <a:spcBef>
                          <a:spcPts val="0"/>
                        </a:spcBef>
                        <a:spcAft>
                          <a:spcPts val="0"/>
                        </a:spcAft>
                        <a:buNone/>
                      </a:pPr>
                      <a:r>
                        <a:rPr lang="en"/>
                        <a:t>Wed</a:t>
                      </a:r>
                      <a:endParaRPr/>
                    </a:p>
                  </a:txBody>
                  <a:tcPr marT="91425" marB="91425" marR="91425" marL="91425"/>
                </a:tc>
                <a:tc>
                  <a:txBody>
                    <a:bodyPr/>
                    <a:lstStyle/>
                    <a:p>
                      <a:pPr indent="0" lvl="0" marL="0" rtl="0" algn="ctr">
                        <a:spcBef>
                          <a:spcPts val="0"/>
                        </a:spcBef>
                        <a:spcAft>
                          <a:spcPts val="0"/>
                        </a:spcAft>
                        <a:buNone/>
                      </a:pPr>
                      <a:r>
                        <a:rPr lang="en"/>
                        <a:t>Thurs</a:t>
                      </a:r>
                      <a:endParaRPr/>
                    </a:p>
                  </a:txBody>
                  <a:tcPr marT="91425" marB="91425" marR="91425" marL="91425"/>
                </a:tc>
                <a:tc>
                  <a:txBody>
                    <a:bodyPr/>
                    <a:lstStyle/>
                    <a:p>
                      <a:pPr indent="0" lvl="0" marL="0" rtl="0" algn="ctr">
                        <a:spcBef>
                          <a:spcPts val="0"/>
                        </a:spcBef>
                        <a:spcAft>
                          <a:spcPts val="0"/>
                        </a:spcAft>
                        <a:buNone/>
                      </a:pPr>
                      <a:r>
                        <a:rPr lang="en"/>
                        <a:t>Fri</a:t>
                      </a:r>
                      <a:endParaRPr/>
                    </a:p>
                  </a:txBody>
                  <a:tcPr marT="91425" marB="91425" marR="91425" marL="91425"/>
                </a:tc>
              </a:tr>
              <a:tr h="381775">
                <a:tc>
                  <a:txBody>
                    <a:bodyPr/>
                    <a:lstStyle/>
                    <a:p>
                      <a:pPr indent="0" lvl="0" marL="0" rtl="0" algn="ctr">
                        <a:spcBef>
                          <a:spcPts val="0"/>
                        </a:spcBef>
                        <a:spcAft>
                          <a:spcPts val="0"/>
                        </a:spcAft>
                        <a:buNone/>
                      </a:pPr>
                      <a:r>
                        <a:rPr lang="en"/>
                        <a:t>Reg</a:t>
                      </a:r>
                      <a:endParaRPr/>
                    </a:p>
                  </a:txBody>
                  <a:tcPr marT="91425" marB="91425" marR="91425" marL="91425">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solidFill>
                      <a:srgbClr val="D9D9D9"/>
                    </a:solidFill>
                  </a:tcPr>
                </a:tc>
              </a:tr>
              <a:tr h="381775">
                <a:tc>
                  <a:txBody>
                    <a:bodyPr/>
                    <a:lstStyle/>
                    <a:p>
                      <a:pPr indent="0" lvl="0" marL="0" rtl="0" algn="ctr">
                        <a:spcBef>
                          <a:spcPts val="0"/>
                        </a:spcBef>
                        <a:spcAft>
                          <a:spcPts val="0"/>
                        </a:spcAft>
                        <a:buNone/>
                      </a:pPr>
                      <a:r>
                        <a:rPr lang="en"/>
                        <a:t>P1</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7Cf</a:t>
                      </a:r>
                      <a:endParaRPr/>
                    </a:p>
                  </a:txBody>
                  <a:tcPr marT="91425" marB="91425" marR="91425" marL="91425">
                    <a:solidFill>
                      <a:srgbClr val="00FFFF"/>
                    </a:solidFill>
                  </a:tcPr>
                </a:tc>
                <a:tc>
                  <a:txBody>
                    <a:bodyPr/>
                    <a:lstStyle/>
                    <a:p>
                      <a:pPr indent="0" lvl="0" marL="0" rtl="0" algn="ctr">
                        <a:spcBef>
                          <a:spcPts val="0"/>
                        </a:spcBef>
                        <a:spcAft>
                          <a:spcPts val="0"/>
                        </a:spcAft>
                        <a:buNone/>
                      </a:pPr>
                      <a:r>
                        <a:rPr lang="en"/>
                        <a:t>9X1</a:t>
                      </a:r>
                      <a:endParaRPr/>
                    </a:p>
                  </a:txBody>
                  <a:tcPr marT="91425" marB="91425" marR="91425" marL="91425">
                    <a:solidFill>
                      <a:srgbClr val="FFFF00"/>
                    </a:solidFill>
                  </a:tcPr>
                </a:tc>
                <a:tc>
                  <a:txBody>
                    <a:bodyPr/>
                    <a:lstStyle/>
                    <a:p>
                      <a:pPr indent="0" lvl="0" marL="0" rtl="0" algn="ctr">
                        <a:spcBef>
                          <a:spcPts val="0"/>
                        </a:spcBef>
                        <a:spcAft>
                          <a:spcPts val="0"/>
                        </a:spcAft>
                        <a:buNone/>
                      </a:pPr>
                      <a:r>
                        <a:rPr lang="en"/>
                        <a:t>8Md</a:t>
                      </a:r>
                      <a:endParaRPr/>
                    </a:p>
                  </a:txBody>
                  <a:tcPr marT="91425" marB="91425" marR="91425" marL="91425">
                    <a:solidFill>
                      <a:srgbClr val="00FF00"/>
                    </a:solidFill>
                  </a:tcPr>
                </a:tc>
                <a:tc>
                  <a:txBody>
                    <a:bodyPr/>
                    <a:lstStyle/>
                    <a:p>
                      <a:pPr indent="0" lvl="0" marL="0" rtl="0" algn="ctr">
                        <a:spcBef>
                          <a:spcPts val="0"/>
                        </a:spcBef>
                        <a:spcAft>
                          <a:spcPts val="0"/>
                        </a:spcAft>
                        <a:buNone/>
                      </a:pPr>
                      <a:r>
                        <a:rPr lang="en"/>
                        <a:t>10 Y3</a:t>
                      </a:r>
                      <a:endParaRPr/>
                    </a:p>
                  </a:txBody>
                  <a:tcPr marT="91425" marB="91425" marR="91425" marL="91425">
                    <a:solidFill>
                      <a:srgbClr val="FF00FF"/>
                    </a:solidFill>
                  </a:tcPr>
                </a:tc>
              </a:tr>
              <a:tr h="381775">
                <a:tc>
                  <a:txBody>
                    <a:bodyPr/>
                    <a:lstStyle/>
                    <a:p>
                      <a:pPr indent="0" lvl="0" marL="0" rtl="0" algn="ctr">
                        <a:spcBef>
                          <a:spcPts val="0"/>
                        </a:spcBef>
                        <a:spcAft>
                          <a:spcPts val="0"/>
                        </a:spcAft>
                        <a:buNone/>
                      </a:pPr>
                      <a:r>
                        <a:rPr lang="en"/>
                        <a:t>P2</a:t>
                      </a:r>
                      <a:endParaRPr/>
                    </a:p>
                  </a:txBody>
                  <a:tcPr marT="91425" marB="91425" marR="91425" marL="91425"/>
                </a:tc>
                <a:tc>
                  <a:txBody>
                    <a:bodyPr/>
                    <a:lstStyle/>
                    <a:p>
                      <a:pPr indent="0" lvl="0" marL="0" rtl="0" algn="ctr">
                        <a:spcBef>
                          <a:spcPts val="0"/>
                        </a:spcBef>
                        <a:spcAft>
                          <a:spcPts val="0"/>
                        </a:spcAft>
                        <a:buNone/>
                      </a:pPr>
                      <a:r>
                        <a:rPr lang="en"/>
                        <a:t>7Cf</a:t>
                      </a:r>
                      <a:endParaRPr/>
                    </a:p>
                  </a:txBody>
                  <a:tcPr marT="91425" marB="91425" marR="91425" marL="91425">
                    <a:solidFill>
                      <a:srgbClr val="00FFFF"/>
                    </a:solidFill>
                  </a:tcPr>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7Hv</a:t>
                      </a:r>
                      <a:endParaRPr/>
                    </a:p>
                  </a:txBody>
                  <a:tcPr marT="91425" marB="91425" marR="91425" marL="91425">
                    <a:solidFill>
                      <a:srgbClr val="00FFFF"/>
                    </a:solidFill>
                  </a:tcPr>
                </a:tc>
                <a:tc>
                  <a:txBody>
                    <a:bodyPr/>
                    <a:lstStyle/>
                    <a:p>
                      <a:pPr indent="0" lvl="0" marL="0" rtl="0" algn="ctr">
                        <a:spcBef>
                          <a:spcPts val="0"/>
                        </a:spcBef>
                        <a:spcAft>
                          <a:spcPts val="0"/>
                        </a:spcAft>
                        <a:buNone/>
                      </a:pPr>
                      <a:r>
                        <a:rPr lang="en"/>
                        <a:t>Yr 12 TT</a:t>
                      </a:r>
                      <a:endParaRPr/>
                    </a:p>
                  </a:txBody>
                  <a:tcPr marT="91425" marB="91425" marR="91425" marL="91425">
                    <a:solidFill>
                      <a:srgbClr val="FF0000"/>
                    </a:solidFill>
                  </a:tcPr>
                </a:tc>
                <a:tc>
                  <a:txBody>
                    <a:bodyPr/>
                    <a:lstStyle/>
                    <a:p>
                      <a:pPr indent="0" lvl="0" marL="0" rtl="0" algn="ctr">
                        <a:spcBef>
                          <a:spcPts val="0"/>
                        </a:spcBef>
                        <a:spcAft>
                          <a:spcPts val="0"/>
                        </a:spcAft>
                        <a:buNone/>
                      </a:pPr>
                      <a:r>
                        <a:rPr lang="en"/>
                        <a:t>8Kl</a:t>
                      </a:r>
                      <a:endParaRPr/>
                    </a:p>
                  </a:txBody>
                  <a:tcPr marT="91425" marB="91425" marR="91425" marL="91425">
                    <a:solidFill>
                      <a:srgbClr val="00FF00"/>
                    </a:solidFill>
                  </a:tcPr>
                </a:tc>
              </a:tr>
              <a:tr h="381775">
                <a:tc>
                  <a:txBody>
                    <a:bodyPr/>
                    <a:lstStyle/>
                    <a:p>
                      <a:pPr indent="0" lvl="0" marL="0" rtl="0" algn="ctr">
                        <a:spcBef>
                          <a:spcPts val="0"/>
                        </a:spcBef>
                        <a:spcAft>
                          <a:spcPts val="0"/>
                        </a:spcAft>
                        <a:buNone/>
                      </a:pPr>
                      <a:r>
                        <a:rPr lang="en"/>
                        <a:t>P3</a:t>
                      </a:r>
                      <a:endParaRPr/>
                    </a:p>
                  </a:txBody>
                  <a:tcPr marT="91425" marB="91425" marR="91425" marL="91425"/>
                </a:tc>
                <a:tc>
                  <a:txBody>
                    <a:bodyPr/>
                    <a:lstStyle/>
                    <a:p>
                      <a:pPr indent="0" lvl="0" marL="0" rtl="0" algn="ctr">
                        <a:spcBef>
                          <a:spcPts val="0"/>
                        </a:spcBef>
                        <a:spcAft>
                          <a:spcPts val="0"/>
                        </a:spcAft>
                        <a:buNone/>
                      </a:pPr>
                      <a:r>
                        <a:rPr lang="en"/>
                        <a:t>8Kl</a:t>
                      </a:r>
                      <a:endParaRPr/>
                    </a:p>
                  </a:txBody>
                  <a:tcPr marT="91425" marB="91425" marR="91425" marL="91425">
                    <a:solidFill>
                      <a:srgbClr val="00FF00"/>
                    </a:solidFill>
                  </a:tcPr>
                </a:tc>
                <a:tc>
                  <a:txBody>
                    <a:bodyPr/>
                    <a:lstStyle/>
                    <a:p>
                      <a:pPr indent="0" lvl="0" marL="0" rtl="0" algn="ctr">
                        <a:spcBef>
                          <a:spcPts val="0"/>
                        </a:spcBef>
                        <a:spcAft>
                          <a:spcPts val="0"/>
                        </a:spcAft>
                        <a:buNone/>
                      </a:pPr>
                      <a:r>
                        <a:rPr lang="en"/>
                        <a:t>9X1</a:t>
                      </a:r>
                      <a:endParaRPr/>
                    </a:p>
                  </a:txBody>
                  <a:tcPr marT="91425" marB="91425" marR="91425" marL="91425">
                    <a:solidFill>
                      <a:srgbClr val="FFFF00"/>
                    </a:solidFill>
                  </a:tcPr>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7Hv</a:t>
                      </a:r>
                      <a:endParaRPr/>
                    </a:p>
                  </a:txBody>
                  <a:tcPr marT="91425" marB="91425" marR="91425" marL="91425">
                    <a:solidFill>
                      <a:srgbClr val="00FFFF"/>
                    </a:solidFill>
                  </a:tcPr>
                </a:tc>
                <a:tc>
                  <a:txBody>
                    <a:bodyPr/>
                    <a:lstStyle/>
                    <a:p>
                      <a:pPr indent="0" lvl="0" marL="0" rtl="0" algn="ctr">
                        <a:spcBef>
                          <a:spcPts val="0"/>
                        </a:spcBef>
                        <a:spcAft>
                          <a:spcPts val="0"/>
                        </a:spcAft>
                        <a:buNone/>
                      </a:pPr>
                      <a:r>
                        <a:rPr lang="en"/>
                        <a:t>9Z1</a:t>
                      </a:r>
                      <a:endParaRPr/>
                    </a:p>
                  </a:txBody>
                  <a:tcPr marT="91425" marB="91425" marR="91425" marL="91425">
                    <a:solidFill>
                      <a:srgbClr val="FFFF00"/>
                    </a:solidFill>
                  </a:tcPr>
                </a:tc>
              </a:tr>
              <a:tr h="381775">
                <a:tc>
                  <a:txBody>
                    <a:bodyPr/>
                    <a:lstStyle/>
                    <a:p>
                      <a:pPr indent="0" lvl="0" marL="0" rtl="0" algn="ctr">
                        <a:spcBef>
                          <a:spcPts val="0"/>
                        </a:spcBef>
                        <a:spcAft>
                          <a:spcPts val="0"/>
                        </a:spcAft>
                        <a:buNone/>
                      </a:pPr>
                      <a:r>
                        <a:rPr lang="en"/>
                        <a:t>P4</a:t>
                      </a:r>
                      <a:endParaRPr/>
                    </a:p>
                  </a:txBody>
                  <a:tcPr marT="91425" marB="91425" marR="91425" marL="91425"/>
                </a:tc>
                <a:tc>
                  <a:txBody>
                    <a:bodyPr/>
                    <a:lstStyle/>
                    <a:p>
                      <a:pPr indent="0" lvl="0" marL="0" rtl="0" algn="ctr">
                        <a:spcBef>
                          <a:spcPts val="0"/>
                        </a:spcBef>
                        <a:spcAft>
                          <a:spcPts val="0"/>
                        </a:spcAft>
                        <a:buNone/>
                      </a:pPr>
                      <a:r>
                        <a:rPr lang="en"/>
                        <a:t>9Z1</a:t>
                      </a:r>
                      <a:endParaRPr/>
                    </a:p>
                  </a:txBody>
                  <a:tcPr marT="91425" marB="91425" marR="91425" marL="91425">
                    <a:lnB cap="flat" cmpd="sng" w="9525">
                      <a:solidFill>
                        <a:srgbClr val="9E9E9E"/>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t>10 Y3</a:t>
                      </a:r>
                      <a:endParaRPr/>
                    </a:p>
                  </a:txBody>
                  <a:tcPr marT="91425" marB="91425" marR="91425" marL="91425">
                    <a:lnB cap="flat" cmpd="sng" w="9525">
                      <a:solidFill>
                        <a:srgbClr val="9E9E9E"/>
                      </a:solidFill>
                      <a:prstDash val="solid"/>
                      <a:round/>
                      <a:headEnd len="sm" w="sm" type="none"/>
                      <a:tailEnd len="sm" w="sm" type="none"/>
                    </a:lnB>
                    <a:solidFill>
                      <a:srgbClr val="FF00FF"/>
                    </a:solidFill>
                  </a:tcPr>
                </a:tc>
                <a:tc>
                  <a:txBody>
                    <a:bodyPr/>
                    <a:lstStyle/>
                    <a:p>
                      <a:pPr indent="0" lvl="0" marL="0" rtl="0" algn="ctr">
                        <a:spcBef>
                          <a:spcPts val="0"/>
                        </a:spcBef>
                        <a:spcAft>
                          <a:spcPts val="0"/>
                        </a:spcAft>
                        <a:buNone/>
                      </a:pPr>
                      <a:r>
                        <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t>Mentor meet</a:t>
                      </a:r>
                      <a:endParaRPr/>
                    </a:p>
                  </a:txBody>
                  <a:tcPr marT="91425" marB="91425" marR="91425" marL="91425">
                    <a:lnB cap="flat" cmpd="sng" w="9525">
                      <a:solidFill>
                        <a:srgbClr val="9E9E9E"/>
                      </a:solidFill>
                      <a:prstDash val="solid"/>
                      <a:round/>
                      <a:headEnd len="sm" w="sm" type="none"/>
                      <a:tailEnd len="sm" w="sm" type="none"/>
                    </a:lnB>
                    <a:solidFill>
                      <a:srgbClr val="FF9900"/>
                    </a:solidFill>
                  </a:tcPr>
                </a:tc>
              </a:tr>
              <a:tr h="381775">
                <a:tc>
                  <a:txBody>
                    <a:bodyPr/>
                    <a:lstStyle/>
                    <a:p>
                      <a:pPr indent="0" lvl="0" marL="0" rtl="0" algn="ctr">
                        <a:spcBef>
                          <a:spcPts val="0"/>
                        </a:spcBef>
                        <a:spcAft>
                          <a:spcPts val="0"/>
                        </a:spcAft>
                        <a:buNone/>
                      </a:pPr>
                      <a:r>
                        <a:rPr lang="en"/>
                        <a:t>Reg</a:t>
                      </a:r>
                      <a:endParaRPr/>
                    </a:p>
                  </a:txBody>
                  <a:tcPr marT="91425" marB="91425" marR="91425" marL="91425">
                    <a:lnR cap="flat" cmpd="sng" w="9525">
                      <a:solidFill>
                        <a:srgbClr val="9E9E9E"/>
                      </a:solidFill>
                      <a:prstDash val="solid"/>
                      <a:round/>
                      <a:headEnd len="sm" w="sm" type="none"/>
                      <a:tailEnd len="sm" w="sm" type="none"/>
                    </a:lnR>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FF0000"/>
                      </a:solidFill>
                      <a:prstDash val="solid"/>
                      <a:round/>
                      <a:headEnd len="sm" w="sm" type="none"/>
                      <a:tailEnd len="sm" w="sm" type="none"/>
                    </a:lnB>
                    <a:solidFill>
                      <a:srgbClr val="D9D9D9"/>
                    </a:solidFill>
                  </a:tcPr>
                </a:tc>
              </a:tr>
              <a:tr h="587350">
                <a:tc>
                  <a:txBody>
                    <a:bodyPr/>
                    <a:lstStyle/>
                    <a:p>
                      <a:pPr indent="0" lvl="0" marL="0" rtl="0" algn="ctr">
                        <a:spcBef>
                          <a:spcPts val="0"/>
                        </a:spcBef>
                        <a:spcAft>
                          <a:spcPts val="0"/>
                        </a:spcAft>
                        <a:buNone/>
                      </a:pPr>
                      <a:r>
                        <a:rPr lang="en"/>
                        <a:t>P5</a:t>
                      </a:r>
                      <a:endParaRPr/>
                    </a:p>
                  </a:txBody>
                  <a:tcPr marT="91425" marB="91425" marR="91425" marL="91425"/>
                </a:tc>
                <a:tc>
                  <a:txBody>
                    <a:bodyPr/>
                    <a:lstStyle/>
                    <a:p>
                      <a:pPr indent="0" lvl="0" marL="0" rtl="0" algn="ctr">
                        <a:spcBef>
                          <a:spcPts val="0"/>
                        </a:spcBef>
                        <a:spcAft>
                          <a:spcPts val="0"/>
                        </a:spcAft>
                        <a:buNone/>
                      </a:pPr>
                      <a:r>
                        <a:rPr lang="en"/>
                        <a:t>8Md</a:t>
                      </a:r>
                      <a:endParaRPr/>
                    </a:p>
                  </a:txBody>
                  <a:tcPr marT="91425" marB="91425" marR="91425" marL="91425">
                    <a:lnT cap="flat" cmpd="sng" w="9525">
                      <a:solidFill>
                        <a:srgbClr val="9E9E9E"/>
                      </a:solidFill>
                      <a:prstDash val="solid"/>
                      <a:round/>
                      <a:headEnd len="sm" w="sm" type="none"/>
                      <a:tailEnd len="sm" w="sm" type="none"/>
                    </a:lnT>
                    <a:solidFill>
                      <a:srgbClr val="00FF00"/>
                    </a:solidFill>
                  </a:tcPr>
                </a:tc>
                <a:tc>
                  <a:txBody>
                    <a:bodyPr/>
                    <a:lstStyle/>
                    <a:p>
                      <a:pPr indent="0" lvl="0" marL="0" rtl="0" algn="ctr">
                        <a:spcBef>
                          <a:spcPts val="0"/>
                        </a:spcBef>
                        <a:spcAft>
                          <a:spcPts val="0"/>
                        </a:spcAft>
                        <a:buNone/>
                      </a:pPr>
                      <a:r>
                        <a:rPr lang="en"/>
                        <a:t>Yr 12 TT</a:t>
                      </a:r>
                      <a:endParaRPr/>
                    </a:p>
                  </a:txBody>
                  <a:tcPr marT="91425" marB="91425" marR="91425" marL="91425">
                    <a:lnT cap="flat" cmpd="sng" w="9525">
                      <a:solidFill>
                        <a:srgbClr val="9E9E9E"/>
                      </a:solidFill>
                      <a:prstDash val="solid"/>
                      <a:round/>
                      <a:headEnd len="sm" w="sm" type="none"/>
                      <a:tailEnd len="sm" w="sm" type="none"/>
                    </a:lnT>
                    <a:solidFill>
                      <a:srgbClr val="FF0000"/>
                    </a:solidFill>
                  </a:tcPr>
                </a:tc>
                <a:tc>
                  <a:txBody>
                    <a:bodyPr/>
                    <a:lstStyle/>
                    <a:p>
                      <a:pPr indent="0" lvl="0" marL="0" rtl="0" algn="ctr">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t>10Y3</a:t>
                      </a:r>
                      <a:endParaRPr/>
                    </a:p>
                  </a:txBody>
                  <a:tcPr marT="91425" marB="91425" marR="91425" marL="91425">
                    <a:lnR cap="flat" cmpd="sng" w="9525">
                      <a:solidFill>
                        <a:srgbClr val="FF0000"/>
                      </a:solidFill>
                      <a:prstDash val="solid"/>
                      <a:round/>
                      <a:headEnd len="sm" w="sm" type="none"/>
                      <a:tailEnd len="sm" w="sm" type="none"/>
                    </a:lnR>
                    <a:lnT cap="flat" cmpd="sng" w="9525">
                      <a:solidFill>
                        <a:srgbClr val="9E9E9E"/>
                      </a:solidFill>
                      <a:prstDash val="solid"/>
                      <a:round/>
                      <a:headEnd len="sm" w="sm" type="none"/>
                      <a:tailEnd len="sm" w="sm" type="none"/>
                    </a:lnT>
                    <a:solidFill>
                      <a:srgbClr val="FF00FF"/>
                    </a:solidFill>
                  </a:tcPr>
                </a:tc>
                <a:tc>
                  <a:txBody>
                    <a:bodyPr/>
                    <a:lstStyle/>
                    <a:p>
                      <a:pPr indent="0" lvl="0" marL="0" rtl="0" algn="ctr">
                        <a:spcBef>
                          <a:spcPts val="0"/>
                        </a:spcBef>
                        <a:spcAft>
                          <a:spcPts val="0"/>
                        </a:spcAft>
                        <a:buNone/>
                      </a:pPr>
                      <a:r>
                        <a:rPr lang="en"/>
                        <a:t>Yr 10 intervent.</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solidFill>
                      <a:srgbClr val="FF0000"/>
                    </a:solidFill>
                  </a:tcPr>
                </a:tc>
              </a:tr>
            </a:tbl>
          </a:graphicData>
        </a:graphic>
      </p:graphicFrame>
      <p:sp>
        <p:nvSpPr>
          <p:cNvPr id="120" name="Google Shape;120;p19"/>
          <p:cNvSpPr/>
          <p:nvPr/>
        </p:nvSpPr>
        <p:spPr>
          <a:xfrm>
            <a:off x="6983450" y="1226625"/>
            <a:ext cx="1848900" cy="3522300"/>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146050" lvl="0" marL="114300" rtl="0" algn="l">
              <a:spcBef>
                <a:spcPts val="0"/>
              </a:spcBef>
              <a:spcAft>
                <a:spcPts val="0"/>
              </a:spcAft>
              <a:buSzPts val="1400"/>
              <a:buFont typeface="Calibri"/>
              <a:buChar char="●"/>
            </a:pPr>
            <a:r>
              <a:rPr lang="en">
                <a:latin typeface="Calibri"/>
                <a:ea typeface="Calibri"/>
                <a:cs typeface="Calibri"/>
                <a:sym typeface="Calibri"/>
              </a:rPr>
              <a:t>First lesson with each class is an observation</a:t>
            </a:r>
            <a:endParaRPr>
              <a:latin typeface="Calibri"/>
              <a:ea typeface="Calibri"/>
              <a:cs typeface="Calibri"/>
              <a:sym typeface="Calibri"/>
            </a:endParaRPr>
          </a:p>
          <a:p>
            <a:pPr indent="-146050" lvl="0" marL="114300" rtl="0" algn="l">
              <a:spcBef>
                <a:spcPts val="0"/>
              </a:spcBef>
              <a:spcAft>
                <a:spcPts val="0"/>
              </a:spcAft>
              <a:buSzPts val="1400"/>
              <a:buFont typeface="Calibri"/>
              <a:buChar char="●"/>
            </a:pPr>
            <a:r>
              <a:rPr lang="en">
                <a:latin typeface="Calibri"/>
                <a:ea typeface="Calibri"/>
                <a:cs typeface="Calibri"/>
                <a:sym typeface="Calibri"/>
              </a:rPr>
              <a:t>Take over Yr 7,8 (and ideally 9) </a:t>
            </a:r>
            <a:r>
              <a:rPr lang="en">
                <a:latin typeface="Calibri"/>
                <a:ea typeface="Calibri"/>
                <a:cs typeface="Calibri"/>
                <a:sym typeface="Calibri"/>
              </a:rPr>
              <a:t>before</a:t>
            </a:r>
            <a:r>
              <a:rPr lang="en">
                <a:latin typeface="Calibri"/>
                <a:ea typeface="Calibri"/>
                <a:cs typeface="Calibri"/>
                <a:sym typeface="Calibri"/>
              </a:rPr>
              <a:t> Easter)</a:t>
            </a:r>
            <a:endParaRPr>
              <a:latin typeface="Calibri"/>
              <a:ea typeface="Calibri"/>
              <a:cs typeface="Calibri"/>
              <a:sym typeface="Calibri"/>
            </a:endParaRPr>
          </a:p>
          <a:p>
            <a:pPr indent="-146050" lvl="0" marL="114300" rtl="0" algn="l">
              <a:spcBef>
                <a:spcPts val="0"/>
              </a:spcBef>
              <a:spcAft>
                <a:spcPts val="0"/>
              </a:spcAft>
              <a:buSzPts val="1400"/>
              <a:buFont typeface="Calibri"/>
              <a:buChar char="●"/>
            </a:pPr>
            <a:r>
              <a:rPr lang="en">
                <a:latin typeface="Calibri"/>
                <a:ea typeface="Calibri"/>
                <a:cs typeface="Calibri"/>
                <a:sym typeface="Calibri"/>
              </a:rPr>
              <a:t>Take over Yr 10 after Easter</a:t>
            </a:r>
            <a:endParaRPr>
              <a:latin typeface="Calibri"/>
              <a:ea typeface="Calibri"/>
              <a:cs typeface="Calibri"/>
              <a:sym typeface="Calibri"/>
            </a:endParaRPr>
          </a:p>
          <a:p>
            <a:pPr indent="-146050" lvl="0" marL="114300" rtl="0" algn="l">
              <a:spcBef>
                <a:spcPts val="0"/>
              </a:spcBef>
              <a:spcAft>
                <a:spcPts val="0"/>
              </a:spcAft>
              <a:buSzPts val="1400"/>
              <a:buFont typeface="Calibri"/>
              <a:buChar char="●"/>
            </a:pPr>
            <a:r>
              <a:rPr lang="en">
                <a:latin typeface="Calibri"/>
                <a:ea typeface="Calibri"/>
                <a:cs typeface="Calibri"/>
                <a:sym typeface="Calibri"/>
              </a:rPr>
              <a:t>Occasional solo teaching/ team teaching of Yr 12 </a:t>
            </a:r>
            <a:r>
              <a:rPr lang="en">
                <a:latin typeface="Calibri"/>
                <a:ea typeface="Calibri"/>
                <a:cs typeface="Calibri"/>
                <a:sym typeface="Calibri"/>
              </a:rPr>
              <a:t>before</a:t>
            </a:r>
            <a:r>
              <a:rPr lang="en">
                <a:latin typeface="Calibri"/>
                <a:ea typeface="Calibri"/>
                <a:cs typeface="Calibri"/>
                <a:sym typeface="Calibri"/>
              </a:rPr>
              <a:t> the end of placement </a:t>
            </a:r>
            <a:endParaRPr>
              <a:latin typeface="Calibri"/>
              <a:ea typeface="Calibri"/>
              <a:cs typeface="Calibri"/>
              <a:sym typeface="Calibri"/>
            </a:endParaRPr>
          </a:p>
          <a:p>
            <a:pPr indent="-146050" lvl="0" marL="114300" rtl="0" algn="l">
              <a:spcBef>
                <a:spcPts val="0"/>
              </a:spcBef>
              <a:spcAft>
                <a:spcPts val="0"/>
              </a:spcAft>
              <a:buSzPts val="1400"/>
              <a:buFont typeface="Calibri"/>
              <a:buChar char="●"/>
            </a:pPr>
            <a:r>
              <a:rPr lang="en">
                <a:latin typeface="Calibri"/>
                <a:ea typeface="Calibri"/>
                <a:cs typeface="Calibri"/>
                <a:sym typeface="Calibri"/>
              </a:rPr>
              <a:t>Many schools ask trainees to teach a lesson of PSHCE</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1000"/>
                                        <p:tgtEl>
                                          <p:spTgt spid="1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1000"/>
                                        <p:tgtEl>
                                          <p:spTgt spid="1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animEffect filter="fade" transition="in">
                                      <p:cBhvr>
                                        <p:cTn dur="1000"/>
                                        <p:tgtEl>
                                          <p:spTgt spid="1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animEffect filter="fade" transition="in">
                                      <p:cBhvr>
                                        <p:cTn dur="1000"/>
                                        <p:tgtEl>
                                          <p:spTgt spid="1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4" st="4"/>
                                            </p:txEl>
                                          </p:spTgt>
                                        </p:tgtEl>
                                        <p:attrNameLst>
                                          <p:attrName>style.visibility</p:attrName>
                                        </p:attrNameLst>
                                      </p:cBhvr>
                                      <p:to>
                                        <p:strVal val="visible"/>
                                      </p:to>
                                    </p:set>
                                    <p:animEffect filter="fade" transition="in">
                                      <p:cBhvr>
                                        <p:cTn dur="1000"/>
                                        <p:tgtEl>
                                          <p:spTgt spid="12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idx="4294967295" type="title"/>
          </p:nvPr>
        </p:nvSpPr>
        <p:spPr>
          <a:xfrm>
            <a:off x="387900" y="458025"/>
            <a:ext cx="8368200" cy="6861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rPr>
              <a:t>Placement 2 Guidance</a:t>
            </a:r>
            <a:endParaRPr sz="3600">
              <a:solidFill>
                <a:srgbClr val="FFFFFF"/>
              </a:solidFill>
            </a:endParaRPr>
          </a:p>
        </p:txBody>
      </p:sp>
      <p:grpSp>
        <p:nvGrpSpPr>
          <p:cNvPr id="126" name="Google Shape;126;p20"/>
          <p:cNvGrpSpPr/>
          <p:nvPr/>
        </p:nvGrpSpPr>
        <p:grpSpPr>
          <a:xfrm>
            <a:off x="431807" y="1342525"/>
            <a:ext cx="4140064" cy="3302700"/>
            <a:chOff x="431825" y="1342525"/>
            <a:chExt cx="2683300" cy="3302700"/>
          </a:xfrm>
        </p:grpSpPr>
        <p:sp>
          <p:nvSpPr>
            <p:cNvPr id="127" name="Google Shape;127;p20"/>
            <p:cNvSpPr/>
            <p:nvPr/>
          </p:nvSpPr>
          <p:spPr>
            <a:xfrm>
              <a:off x="431825" y="1342525"/>
              <a:ext cx="26832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txBox="1"/>
            <p:nvPr/>
          </p:nvSpPr>
          <p:spPr>
            <a:xfrm>
              <a:off x="431925" y="1342525"/>
              <a:ext cx="26832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20"/>
          <p:cNvSpPr txBox="1"/>
          <p:nvPr>
            <p:ph idx="4294967295" type="body"/>
          </p:nvPr>
        </p:nvSpPr>
        <p:spPr>
          <a:xfrm>
            <a:off x="489192"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4</a:t>
            </a:r>
            <a:endParaRPr>
              <a:solidFill>
                <a:schemeClr val="lt1"/>
              </a:solidFill>
            </a:endParaRPr>
          </a:p>
        </p:txBody>
      </p:sp>
      <p:cxnSp>
        <p:nvCxnSpPr>
          <p:cNvPr id="130" name="Google Shape;130;p20"/>
          <p:cNvCxnSpPr/>
          <p:nvPr/>
        </p:nvCxnSpPr>
        <p:spPr>
          <a:xfrm>
            <a:off x="857675" y="1514725"/>
            <a:ext cx="0" cy="478800"/>
          </a:xfrm>
          <a:prstGeom prst="straightConnector1">
            <a:avLst/>
          </a:prstGeom>
          <a:noFill/>
          <a:ln cap="flat" cmpd="sng" w="9525">
            <a:solidFill>
              <a:schemeClr val="lt1"/>
            </a:solidFill>
            <a:prstDash val="solid"/>
            <a:round/>
            <a:headEnd len="sm" w="sm" type="none"/>
            <a:tailEnd len="sm" w="sm" type="none"/>
          </a:ln>
        </p:spPr>
      </p:cxnSp>
      <p:sp>
        <p:nvSpPr>
          <p:cNvPr id="131" name="Google Shape;131;p20"/>
          <p:cNvSpPr txBox="1"/>
          <p:nvPr>
            <p:ph idx="4294967295" type="body"/>
          </p:nvPr>
        </p:nvSpPr>
        <p:spPr>
          <a:xfrm>
            <a:off x="933875" y="1337725"/>
            <a:ext cx="36381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Learning Plans and Post Lesson Reflection</a:t>
            </a:r>
            <a:r>
              <a:rPr lang="en">
                <a:solidFill>
                  <a:schemeClr val="lt1"/>
                </a:solidFill>
              </a:rPr>
              <a:t> </a:t>
            </a:r>
            <a:endParaRPr>
              <a:solidFill>
                <a:schemeClr val="lt1"/>
              </a:solidFill>
            </a:endParaRPr>
          </a:p>
        </p:txBody>
      </p:sp>
      <p:sp>
        <p:nvSpPr>
          <p:cNvPr id="132" name="Google Shape;132;p20"/>
          <p:cNvSpPr txBox="1"/>
          <p:nvPr>
            <p:ph idx="4294967295" type="body"/>
          </p:nvPr>
        </p:nvSpPr>
        <p:spPr>
          <a:xfrm>
            <a:off x="508125" y="2165725"/>
            <a:ext cx="4063800" cy="2479500"/>
          </a:xfrm>
          <a:prstGeom prst="rect">
            <a:avLst/>
          </a:prstGeom>
        </p:spPr>
        <p:txBody>
          <a:bodyPr anchorCtr="0" anchor="t" bIns="91425" lIns="342900" spcFirstLastPara="1" rIns="91425" wrap="square" tIns="91425">
            <a:noAutofit/>
          </a:bodyPr>
          <a:lstStyle/>
          <a:p>
            <a:pPr indent="-193675" lvl="0" marL="0" rtl="0" algn="l">
              <a:spcBef>
                <a:spcPts val="0"/>
              </a:spcBef>
              <a:spcAft>
                <a:spcPts val="0"/>
              </a:spcAft>
              <a:buClr>
                <a:srgbClr val="000000"/>
              </a:buClr>
              <a:buSzPts val="1250"/>
              <a:buChar char="●"/>
            </a:pPr>
            <a:r>
              <a:rPr lang="en" sz="1250">
                <a:solidFill>
                  <a:srgbClr val="000000"/>
                </a:solidFill>
              </a:rPr>
              <a:t>Trainees must use the University of York templates provided until you are secure with the planning process</a:t>
            </a:r>
            <a:endParaRPr sz="1250">
              <a:solidFill>
                <a:srgbClr val="000000"/>
              </a:solidFill>
            </a:endParaRPr>
          </a:p>
          <a:p>
            <a:pPr indent="-193675" lvl="0" marL="0" rtl="0" algn="l">
              <a:spcBef>
                <a:spcPts val="0"/>
              </a:spcBef>
              <a:spcAft>
                <a:spcPts val="0"/>
              </a:spcAft>
              <a:buClr>
                <a:srgbClr val="000000"/>
              </a:buClr>
              <a:buSzPts val="1250"/>
              <a:buChar char="●"/>
            </a:pPr>
            <a:r>
              <a:rPr lang="en" sz="1250">
                <a:solidFill>
                  <a:srgbClr val="000000"/>
                </a:solidFill>
              </a:rPr>
              <a:t>Learning plans and resources submitted for every lesson to host teacher, 48 hours in advance of the lesson </a:t>
            </a:r>
            <a:endParaRPr sz="1250">
              <a:solidFill>
                <a:srgbClr val="000000"/>
              </a:solidFill>
            </a:endParaRPr>
          </a:p>
          <a:p>
            <a:pPr indent="-193675" lvl="0" marL="0" rtl="0" algn="l">
              <a:spcBef>
                <a:spcPts val="0"/>
              </a:spcBef>
              <a:spcAft>
                <a:spcPts val="0"/>
              </a:spcAft>
              <a:buClr>
                <a:srgbClr val="000000"/>
              </a:buClr>
              <a:buSzPts val="1250"/>
              <a:buChar char="●"/>
            </a:pPr>
            <a:r>
              <a:rPr lang="en" sz="1250">
                <a:solidFill>
                  <a:srgbClr val="000000"/>
                </a:solidFill>
              </a:rPr>
              <a:t>A post lesson reflection/ evaluation needs to be completed by the trainee for every lesson taught</a:t>
            </a:r>
            <a:endParaRPr sz="1250">
              <a:solidFill>
                <a:srgbClr val="000000"/>
              </a:solidFill>
            </a:endParaRPr>
          </a:p>
          <a:p>
            <a:pPr indent="-193675" lvl="0" marL="0" rtl="0" algn="l">
              <a:spcBef>
                <a:spcPts val="0"/>
              </a:spcBef>
              <a:spcAft>
                <a:spcPts val="0"/>
              </a:spcAft>
              <a:buClr>
                <a:srgbClr val="000000"/>
              </a:buClr>
              <a:buSzPts val="1250"/>
              <a:buChar char="●"/>
            </a:pPr>
            <a:r>
              <a:rPr lang="en" sz="1250">
                <a:solidFill>
                  <a:srgbClr val="000000"/>
                </a:solidFill>
              </a:rPr>
              <a:t>Trainees should keep all lesson plans, resources  and post lesson reflections in teacher file (physical or digital)</a:t>
            </a:r>
            <a:endParaRPr sz="1250">
              <a:solidFill>
                <a:srgbClr val="000000"/>
              </a:solidFill>
            </a:endParaRPr>
          </a:p>
        </p:txBody>
      </p:sp>
      <p:grpSp>
        <p:nvGrpSpPr>
          <p:cNvPr id="133" name="Google Shape;133;p20"/>
          <p:cNvGrpSpPr/>
          <p:nvPr/>
        </p:nvGrpSpPr>
        <p:grpSpPr>
          <a:xfrm>
            <a:off x="4648110" y="1342525"/>
            <a:ext cx="4107872" cy="3302700"/>
            <a:chOff x="3221800" y="1342525"/>
            <a:chExt cx="2673004" cy="3302700"/>
          </a:xfrm>
        </p:grpSpPr>
        <p:sp>
          <p:nvSpPr>
            <p:cNvPr id="134" name="Google Shape;134;p20"/>
            <p:cNvSpPr/>
            <p:nvPr/>
          </p:nvSpPr>
          <p:spPr>
            <a:xfrm>
              <a:off x="3221803"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txBox="1"/>
            <p:nvPr/>
          </p:nvSpPr>
          <p:spPr>
            <a:xfrm>
              <a:off x="3221800"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20"/>
          <p:cNvSpPr txBox="1"/>
          <p:nvPr>
            <p:ph idx="4294967295" type="body"/>
          </p:nvPr>
        </p:nvSpPr>
        <p:spPr>
          <a:xfrm>
            <a:off x="4648200" y="2160925"/>
            <a:ext cx="4107900" cy="23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Each week the trainee must upload the following into their PebblePad portfolio:</a:t>
            </a:r>
            <a:endParaRPr sz="1400">
              <a:solidFill>
                <a:srgbClr val="000000"/>
              </a:solidFill>
            </a:endParaRPr>
          </a:p>
          <a:p>
            <a:pPr indent="-203200" lvl="0" marL="171450" rtl="0" algn="l">
              <a:spcBef>
                <a:spcPts val="0"/>
              </a:spcBef>
              <a:spcAft>
                <a:spcPts val="0"/>
              </a:spcAft>
              <a:buSzPts val="1400"/>
              <a:buChar char="●"/>
            </a:pPr>
            <a:r>
              <a:rPr lang="en" sz="1400">
                <a:solidFill>
                  <a:srgbClr val="000000"/>
                </a:solidFill>
              </a:rPr>
              <a:t>1 formal lesson observation form</a:t>
            </a:r>
            <a:endParaRPr sz="1400">
              <a:solidFill>
                <a:srgbClr val="000000"/>
              </a:solidFill>
            </a:endParaRPr>
          </a:p>
          <a:p>
            <a:pPr indent="-203200" lvl="0" marL="171450" rtl="0" algn="l">
              <a:spcBef>
                <a:spcPts val="0"/>
              </a:spcBef>
              <a:spcAft>
                <a:spcPts val="0"/>
              </a:spcAft>
              <a:buClr>
                <a:srgbClr val="000000"/>
              </a:buClr>
              <a:buSzPts val="1400"/>
              <a:buChar char="●"/>
            </a:pPr>
            <a:r>
              <a:rPr lang="en" sz="1400">
                <a:solidFill>
                  <a:srgbClr val="000000"/>
                </a:solidFill>
              </a:rPr>
              <a:t>1 full learning plan and resources for the observed lesson</a:t>
            </a:r>
            <a:endParaRPr sz="1400">
              <a:solidFill>
                <a:srgbClr val="000000"/>
              </a:solidFill>
            </a:endParaRPr>
          </a:p>
          <a:p>
            <a:pPr indent="-203200" lvl="0" marL="171450" rtl="0" algn="l">
              <a:spcBef>
                <a:spcPts val="0"/>
              </a:spcBef>
              <a:spcAft>
                <a:spcPts val="0"/>
              </a:spcAft>
              <a:buClr>
                <a:srgbClr val="000000"/>
              </a:buClr>
              <a:buSzPts val="1400"/>
              <a:buChar char="●"/>
            </a:pPr>
            <a:r>
              <a:rPr lang="en" sz="1400">
                <a:solidFill>
                  <a:srgbClr val="000000"/>
                </a:solidFill>
              </a:rPr>
              <a:t>1 full lesson evaluation for the observed lesson</a:t>
            </a:r>
            <a:endParaRPr sz="1400">
              <a:solidFill>
                <a:srgbClr val="000000"/>
              </a:solidFill>
            </a:endParaRPr>
          </a:p>
          <a:p>
            <a:pPr indent="-203200" lvl="0" marL="171450" rtl="0" algn="l">
              <a:spcBef>
                <a:spcPts val="0"/>
              </a:spcBef>
              <a:spcAft>
                <a:spcPts val="0"/>
              </a:spcAft>
              <a:buClr>
                <a:srgbClr val="000000"/>
              </a:buClr>
              <a:buSzPts val="1400"/>
              <a:buChar char="●"/>
            </a:pPr>
            <a:r>
              <a:rPr lang="en" sz="1400">
                <a:solidFill>
                  <a:srgbClr val="000000"/>
                </a:solidFill>
              </a:rPr>
              <a:t>1 mentor meeting record</a:t>
            </a:r>
            <a:endParaRPr sz="1400">
              <a:solidFill>
                <a:srgbClr val="000000"/>
              </a:solidFill>
            </a:endParaRPr>
          </a:p>
          <a:p>
            <a:pPr indent="-203200" lvl="0" marL="171450" rtl="0" algn="l">
              <a:spcBef>
                <a:spcPts val="0"/>
              </a:spcBef>
              <a:spcAft>
                <a:spcPts val="0"/>
              </a:spcAft>
              <a:buClr>
                <a:srgbClr val="000000"/>
              </a:buClr>
              <a:buSzPts val="1400"/>
              <a:buChar char="●"/>
            </a:pPr>
            <a:r>
              <a:rPr lang="en" sz="1400">
                <a:solidFill>
                  <a:srgbClr val="000000"/>
                </a:solidFill>
              </a:rPr>
              <a:t>Trainees should also record any WSI or CA training that they have in school. </a:t>
            </a:r>
            <a:endParaRPr sz="1400">
              <a:solidFill>
                <a:srgbClr val="000000"/>
              </a:solidFill>
            </a:endParaRPr>
          </a:p>
        </p:txBody>
      </p:sp>
      <p:cxnSp>
        <p:nvCxnSpPr>
          <p:cNvPr id="137" name="Google Shape;137;p20"/>
          <p:cNvCxnSpPr/>
          <p:nvPr/>
        </p:nvCxnSpPr>
        <p:spPr>
          <a:xfrm>
            <a:off x="5133125" y="1570500"/>
            <a:ext cx="0" cy="478800"/>
          </a:xfrm>
          <a:prstGeom prst="straightConnector1">
            <a:avLst/>
          </a:prstGeom>
          <a:noFill/>
          <a:ln cap="flat" cmpd="sng" w="9525">
            <a:solidFill>
              <a:schemeClr val="lt1"/>
            </a:solidFill>
            <a:prstDash val="solid"/>
            <a:round/>
            <a:headEnd len="sm" w="sm" type="none"/>
            <a:tailEnd len="sm" w="sm" type="none"/>
          </a:ln>
        </p:spPr>
      </p:cxnSp>
      <p:sp>
        <p:nvSpPr>
          <p:cNvPr id="138" name="Google Shape;138;p20"/>
          <p:cNvSpPr txBox="1"/>
          <p:nvPr>
            <p:ph idx="4294967295" type="body"/>
          </p:nvPr>
        </p:nvSpPr>
        <p:spPr>
          <a:xfrm>
            <a:off x="5221875" y="13425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PebblePad</a:t>
            </a:r>
            <a:r>
              <a:rPr lang="en">
                <a:solidFill>
                  <a:schemeClr val="lt1"/>
                </a:solidFill>
              </a:rPr>
              <a:t> </a:t>
            </a:r>
            <a:endParaRPr>
              <a:solidFill>
                <a:schemeClr val="lt1"/>
              </a:solidFill>
            </a:endParaRPr>
          </a:p>
        </p:txBody>
      </p:sp>
      <p:sp>
        <p:nvSpPr>
          <p:cNvPr id="139" name="Google Shape;139;p20"/>
          <p:cNvSpPr txBox="1"/>
          <p:nvPr>
            <p:ph idx="4294967295" type="body"/>
          </p:nvPr>
        </p:nvSpPr>
        <p:spPr>
          <a:xfrm>
            <a:off x="4783617" y="13425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5</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10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Effect filter="fade" transition="in">
                                      <p:cBhvr>
                                        <p:cTn dur="1000"/>
                                        <p:tgtEl>
                                          <p:spTgt spid="1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animEffect filter="fade" transition="in">
                                      <p:cBhvr>
                                        <p:cTn dur="1000"/>
                                        <p:tgtEl>
                                          <p:spTgt spid="1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1000"/>
                                        <p:tgtEl>
                                          <p:spTgt spid="1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animEffect filter="fade" transition="in">
                                      <p:cBhvr>
                                        <p:cTn dur="1000"/>
                                        <p:tgtEl>
                                          <p:spTgt spid="1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animEffect filter="fade" transition="in">
                                      <p:cBhvr>
                                        <p:cTn dur="1000"/>
                                        <p:tgtEl>
                                          <p:spTgt spid="1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3" st="3"/>
                                            </p:txEl>
                                          </p:spTgt>
                                        </p:tgtEl>
                                        <p:attrNameLst>
                                          <p:attrName>style.visibility</p:attrName>
                                        </p:attrNameLst>
                                      </p:cBhvr>
                                      <p:to>
                                        <p:strVal val="visible"/>
                                      </p:to>
                                    </p:set>
                                    <p:animEffect filter="fade" transition="in">
                                      <p:cBhvr>
                                        <p:cTn dur="1000"/>
                                        <p:tgtEl>
                                          <p:spTgt spid="1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4" st="4"/>
                                            </p:txEl>
                                          </p:spTgt>
                                        </p:tgtEl>
                                        <p:attrNameLst>
                                          <p:attrName>style.visibility</p:attrName>
                                        </p:attrNameLst>
                                      </p:cBhvr>
                                      <p:to>
                                        <p:strVal val="visible"/>
                                      </p:to>
                                    </p:set>
                                    <p:animEffect filter="fade" transition="in">
                                      <p:cBhvr>
                                        <p:cTn dur="1000"/>
                                        <p:tgtEl>
                                          <p:spTgt spid="1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5" st="5"/>
                                            </p:txEl>
                                          </p:spTgt>
                                        </p:tgtEl>
                                        <p:attrNameLst>
                                          <p:attrName>style.visibility</p:attrName>
                                        </p:attrNameLst>
                                      </p:cBhvr>
                                      <p:to>
                                        <p:strVal val="visible"/>
                                      </p:to>
                                    </p:set>
                                    <p:animEffect filter="fade" transition="in">
                                      <p:cBhvr>
                                        <p:cTn dur="1000"/>
                                        <p:tgtEl>
                                          <p:spTgt spid="13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sz="3200">
                <a:solidFill>
                  <a:srgbClr val="FFFFFF"/>
                </a:solidFill>
                <a:latin typeface="Calibri"/>
                <a:ea typeface="Calibri"/>
                <a:cs typeface="Calibri"/>
                <a:sym typeface="Calibri"/>
              </a:rPr>
              <a:t>What do all our trainees really need exposure to?</a:t>
            </a:r>
            <a:endParaRPr b="1" sz="3200">
              <a:solidFill>
                <a:srgbClr val="FFFFFF"/>
              </a:solidFill>
              <a:latin typeface="Calibri"/>
              <a:ea typeface="Calibri"/>
              <a:cs typeface="Calibri"/>
              <a:sym typeface="Calibri"/>
            </a:endParaRPr>
          </a:p>
        </p:txBody>
      </p:sp>
      <p:sp>
        <p:nvSpPr>
          <p:cNvPr id="145" name="Google Shape;14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Face to face teaching, with a </a:t>
            </a:r>
            <a:r>
              <a:rPr lang="en" sz="2400">
                <a:solidFill>
                  <a:srgbClr val="000000"/>
                </a:solidFill>
                <a:latin typeface="Calibri"/>
                <a:ea typeface="Calibri"/>
                <a:cs typeface="Calibri"/>
                <a:sym typeface="Calibri"/>
              </a:rPr>
              <a:t>particular</a:t>
            </a:r>
            <a:r>
              <a:rPr lang="en" sz="2400">
                <a:solidFill>
                  <a:srgbClr val="000000"/>
                </a:solidFill>
                <a:latin typeface="Calibri"/>
                <a:ea typeface="Calibri"/>
                <a:cs typeface="Calibri"/>
                <a:sym typeface="Calibri"/>
              </a:rPr>
              <a:t> focus on behaviour </a:t>
            </a:r>
            <a:r>
              <a:rPr lang="en" sz="2400">
                <a:solidFill>
                  <a:srgbClr val="000000"/>
                </a:solidFill>
                <a:latin typeface="Calibri"/>
                <a:ea typeface="Calibri"/>
                <a:cs typeface="Calibri"/>
                <a:sym typeface="Calibri"/>
              </a:rPr>
              <a:t>management</a:t>
            </a:r>
            <a:r>
              <a:rPr lang="en"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Day to day contact with colleagues and the </a:t>
            </a:r>
            <a:r>
              <a:rPr lang="en" sz="2400">
                <a:solidFill>
                  <a:srgbClr val="000000"/>
                </a:solidFill>
                <a:latin typeface="Calibri"/>
                <a:ea typeface="Calibri"/>
                <a:cs typeface="Calibri"/>
                <a:sym typeface="Calibri"/>
              </a:rPr>
              <a:t>chance</a:t>
            </a:r>
            <a:r>
              <a:rPr lang="en" sz="2400">
                <a:solidFill>
                  <a:srgbClr val="000000"/>
                </a:solidFill>
                <a:latin typeface="Calibri"/>
                <a:ea typeface="Calibri"/>
                <a:cs typeface="Calibri"/>
                <a:sym typeface="Calibri"/>
              </a:rPr>
              <a:t> to form professional relationships in person</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Opportunities to contribute to the wider life and </a:t>
            </a:r>
            <a:r>
              <a:rPr lang="en" sz="2400">
                <a:solidFill>
                  <a:srgbClr val="000000"/>
                </a:solidFill>
                <a:latin typeface="Calibri"/>
                <a:ea typeface="Calibri"/>
                <a:cs typeface="Calibri"/>
                <a:sym typeface="Calibri"/>
              </a:rPr>
              <a:t>ethos</a:t>
            </a:r>
            <a:r>
              <a:rPr lang="en" sz="2400">
                <a:solidFill>
                  <a:srgbClr val="000000"/>
                </a:solidFill>
                <a:latin typeface="Calibri"/>
                <a:ea typeface="Calibri"/>
                <a:cs typeface="Calibri"/>
                <a:sym typeface="Calibri"/>
              </a:rPr>
              <a:t> of the school</a:t>
            </a:r>
            <a:endParaRPr sz="24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10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1000"/>
                                        <p:tgtEl>
                                          <p:spTgt spid="1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1000"/>
                                        <p:tgtEl>
                                          <p:spTgt spid="14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